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5" r:id="rId21"/>
    <p:sldId id="276" r:id="rId22"/>
    <p:sldId id="279" r:id="rId23"/>
    <p:sldId id="278" r:id="rId24"/>
    <p:sldId id="280" r:id="rId25"/>
    <p:sldId id="282" r:id="rId26"/>
    <p:sldId id="281" r:id="rId27"/>
    <p:sldId id="284" r:id="rId28"/>
    <p:sldId id="287" r:id="rId29"/>
    <p:sldId id="288" r:id="rId30"/>
    <p:sldId id="289" r:id="rId31"/>
    <p:sldId id="291" r:id="rId32"/>
    <p:sldId id="290"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0"/>
    <p:restoredTop sz="85823" autoAdjust="0"/>
  </p:normalViewPr>
  <p:slideViewPr>
    <p:cSldViewPr snapToGrid="0" snapToObjects="1">
      <p:cViewPr>
        <p:scale>
          <a:sx n="75" d="100"/>
          <a:sy n="75" d="100"/>
        </p:scale>
        <p:origin x="144"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B473B-1F1E-094B-BE60-BEA9B0E0933D}" type="datetimeFigureOut">
              <a:rPr lang="en-US" smtClean="0"/>
              <a:t>4/17/16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FC46C-B3A6-0A42-B16B-046AC9652907}" type="slidenum">
              <a:rPr lang="en-US" smtClean="0"/>
              <a:t>‹#›</a:t>
            </a:fld>
            <a:endParaRPr lang="en-US"/>
          </a:p>
        </p:txBody>
      </p:sp>
    </p:spTree>
    <p:extLst>
      <p:ext uri="{BB962C8B-B14F-4D97-AF65-F5344CB8AC3E}">
        <p14:creationId xmlns:p14="http://schemas.microsoft.com/office/powerpoint/2010/main" val="1022348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Your</a:t>
            </a:r>
            <a:r>
              <a:rPr lang="en-US" baseline="0" dirty="0" smtClean="0"/>
              <a:t> friends, teammates, and classmates have separate personalities, distinct interests and ideas, and different physical features. You do not all look alike, think alike, or act alike. You have your own needs skills and strengths, and your own needs and situations. </a:t>
            </a:r>
          </a:p>
          <a:p>
            <a:pPr marL="171450" indent="-171450">
              <a:buFont typeface="Arial"/>
              <a:buChar char="•"/>
            </a:pPr>
            <a:r>
              <a:rPr lang="en-US" baseline="0" dirty="0" smtClean="0"/>
              <a:t>People who have disabilities are no different from the members of your group or any other group of individuals. </a:t>
            </a:r>
          </a:p>
          <a:p>
            <a:pPr marL="171450" indent="-171450">
              <a:buFont typeface="Arial"/>
              <a:buChar char="•"/>
            </a:pPr>
            <a:r>
              <a:rPr lang="en-US" baseline="0" dirty="0" smtClean="0"/>
              <a:t>People who have disabilities</a:t>
            </a:r>
            <a:r>
              <a:rPr lang="en-US" dirty="0" smtClean="0"/>
              <a:t> are not defined by their disabilities.</a:t>
            </a:r>
          </a:p>
          <a:p>
            <a:pPr marL="171450" indent="-171450">
              <a:buFont typeface="Arial"/>
              <a:buChar char="•"/>
            </a:pPr>
            <a:r>
              <a:rPr lang="en-US" dirty="0" smtClean="0"/>
              <a:t>Person-First</a:t>
            </a:r>
            <a:r>
              <a:rPr lang="en-US" baseline="0" dirty="0" smtClean="0"/>
              <a:t> Language</a:t>
            </a:r>
          </a:p>
          <a:p>
            <a:pPr marL="628650" lvl="1" indent="-171450">
              <a:buFont typeface="Arial"/>
              <a:buChar char="•"/>
            </a:pPr>
            <a:r>
              <a:rPr lang="en-US" baseline="0" dirty="0" smtClean="0"/>
              <a:t>The idea behind person-first language is to emphasize the person, not the disability. </a:t>
            </a:r>
          </a:p>
          <a:p>
            <a:pPr marL="628650" lvl="1" indent="-171450">
              <a:buFont typeface="Arial"/>
              <a:buChar char="•"/>
            </a:pPr>
            <a:r>
              <a:rPr lang="en-US" baseline="0" dirty="0" smtClean="0"/>
              <a:t>Try to always put the person first when you talk or write about people who have disabilities.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4</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Monkey</a:t>
            </a:r>
            <a:r>
              <a:rPr lang="en-US" baseline="0" dirty="0" smtClean="0"/>
              <a:t> helpers</a:t>
            </a:r>
          </a:p>
          <a:p>
            <a:pPr marL="171450" indent="-171450">
              <a:buFont typeface="Arial"/>
              <a:buChar char="•"/>
            </a:pPr>
            <a:r>
              <a:rPr lang="en-US" baseline="0" dirty="0" smtClean="0"/>
              <a:t>Capuchin or “organ grinder” monkeys are smart, friendly, nimble-fingered, and particularly well-suited to be trained as monkey helpers. They can help people with many kinds of daily activities: opening doors, holding pencils, operating switches, fetching out-of-reach items, bringing a cool drink, turning the pages of a book, or putting on a video or cd to play. </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15</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Canes</a:t>
            </a:r>
          </a:p>
          <a:p>
            <a:pPr marL="171450" indent="-171450">
              <a:buFont typeface="Arial"/>
              <a:buChar char="•"/>
            </a:pPr>
            <a:r>
              <a:rPr lang="en-US" dirty="0" smtClean="0"/>
              <a:t>The white cane is both a tool for travel and a</a:t>
            </a:r>
            <a:r>
              <a:rPr lang="en-US" baseline="0" dirty="0" smtClean="0"/>
              <a:t> symbol telling others that the person using the cane is blind. The white cane makes blind pedestrians more visible to motorists, helping them travel in greater safety. By tapping the cane from side to side in front of them as they walk, people who are blind or visually impaired can check for objects in the path of travel, find doorways and steps, and locate potential dangers such as holed in the sidewalk or curbs and drop-offs.</a:t>
            </a:r>
          </a:p>
          <a:p>
            <a:pPr marL="0" indent="0">
              <a:buFont typeface="Arial"/>
              <a:buNone/>
            </a:pPr>
            <a:endParaRPr lang="en-US" baseline="0" dirty="0" smtClean="0"/>
          </a:p>
          <a:p>
            <a:pPr marL="0" indent="0">
              <a:buFont typeface="Arial"/>
              <a:buNone/>
            </a:pPr>
            <a:r>
              <a:rPr lang="en-US" baseline="0" dirty="0" smtClean="0"/>
              <a:t>Power Chairs</a:t>
            </a:r>
          </a:p>
          <a:p>
            <a:pPr marL="171450" indent="-171450">
              <a:buFont typeface="Arial"/>
              <a:buChar char="•"/>
            </a:pPr>
            <a:r>
              <a:rPr lang="en-US" baseline="0" dirty="0" smtClean="0"/>
              <a:t>Modern battery-powered wheelchairs hardly resemble the push-from-behind type of wheelchair you may have seen used in hospitals. Most power chairs have variable speed control that can be set between 0 and a top speed of 5 miles per hour. Some power chairs break down into sections to fit in the trunk of a car for transport.</a:t>
            </a:r>
          </a:p>
          <a:p>
            <a:pPr marL="0" indent="0">
              <a:buFont typeface="Arial"/>
              <a:buNone/>
            </a:pPr>
            <a:endParaRPr lang="en-US" baseline="0" dirty="0" smtClean="0"/>
          </a:p>
          <a:p>
            <a:pPr marL="0" indent="0">
              <a:buFont typeface="Arial"/>
              <a:buNone/>
            </a:pPr>
            <a:r>
              <a:rPr lang="en-US" baseline="0" dirty="0" smtClean="0"/>
              <a:t>Augmentative Communication Devices</a:t>
            </a:r>
          </a:p>
          <a:p>
            <a:pPr marL="171450" indent="-171450">
              <a:buFont typeface="Arial"/>
              <a:buChar char="•"/>
            </a:pPr>
            <a:r>
              <a:rPr lang="en-US" baseline="0" dirty="0" smtClean="0"/>
              <a:t>This device enable people who are deaf or hard of hearing to communicate by telephone. They have keyboards for entering messages and monitors that display the conversation as users type back and forth. Users communicate in real time, similar to instant messaging by computer.</a:t>
            </a:r>
          </a:p>
          <a:p>
            <a:pPr marL="171450" indent="-171450">
              <a:buFont typeface="Arial"/>
              <a:buChar char="•"/>
            </a:pPr>
            <a:r>
              <a:rPr lang="en-US" baseline="0" dirty="0" smtClean="0"/>
              <a:t>Today many people who are deaf or hard of hearing use wireless messaging systems that let the user send and receive email, faxes, and text-to speech/speech-to-text messages.</a:t>
            </a:r>
          </a:p>
          <a:p>
            <a:pPr marL="0" indent="0">
              <a:buFont typeface="Arial"/>
              <a:buNone/>
            </a:pPr>
            <a:endParaRPr lang="en-US" baseline="0" dirty="0" smtClean="0"/>
          </a:p>
          <a:p>
            <a:pPr marL="0" indent="0">
              <a:buFont typeface="Arial"/>
              <a:buNone/>
            </a:pPr>
            <a:r>
              <a:rPr lang="en-US" baseline="0" dirty="0" smtClean="0"/>
              <a:t>Video relay service</a:t>
            </a:r>
          </a:p>
          <a:p>
            <a:pPr marL="171450" indent="-171450">
              <a:buFont typeface="Arial"/>
              <a:buChar char="•"/>
            </a:pPr>
            <a:r>
              <a:rPr lang="en-US" baseline="0" dirty="0" smtClean="0"/>
              <a:t>Video relay service is a new internet video service that lets a person who uses sing language place a call to a hearing person (or vice versa), with a sing language interpreter relaying the conversation. Video relay service allows people to sign rather than type their messages. Most people who are fluent in sing language find signing much faster that pounding a keyboard. Also, communications are clearer because people can use facial expressions and gestures to help get their message across. </a:t>
            </a:r>
          </a:p>
          <a:p>
            <a:pPr marL="0" indent="0">
              <a:buFont typeface="Arial"/>
              <a:buNone/>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16</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with disabilities</a:t>
            </a:r>
            <a:r>
              <a:rPr lang="en-US" baseline="0" dirty="0" smtClean="0"/>
              <a:t> use adaptive equipment to take part in sports and recreational activities. Any sport can be an adaptive sport. Some of the most popular are given on the slide.</a:t>
            </a:r>
          </a:p>
          <a:p>
            <a:endParaRPr lang="en-US" baseline="0" dirty="0" smtClean="0"/>
          </a:p>
          <a:p>
            <a:r>
              <a:rPr lang="en-US" baseline="0" dirty="0" smtClean="0"/>
              <a:t>Sports need a few modification to be accessible to people with disabilities.</a:t>
            </a:r>
          </a:p>
          <a:p>
            <a:r>
              <a:rPr lang="en-US" baseline="0" dirty="0" smtClean="0"/>
              <a:t>Custom equipment opens other popular sports to people who have disabilities. Adaptive snow-skiing gear includes the bi-ski (two skis with a molded bucket seat for the skier to sit in), a mono-ski ( a one-ski type of sit-down ski), four-track (stand-up skiing using two skis with two handheld outriggers for balance, giving the skier four points of contact with the snow), and three-track (stand-up skiing with one ski and two handheld outriggers).</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17</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your creativity.</a:t>
            </a:r>
            <a:r>
              <a:rPr lang="en-US" baseline="0" dirty="0" smtClean="0"/>
              <a:t> Choose one of your favorite activities and think of ways you could adapt it so people with various types of disabilities could enjoy it too.</a:t>
            </a:r>
          </a:p>
          <a:p>
            <a:r>
              <a:rPr lang="en-US" baseline="0" dirty="0" smtClean="0"/>
              <a:t>Use what you have learned about adaptive sports to come up with your own adapted activity. You might invent a new pastime or a new way of playing an old game that will catch on big.</a:t>
            </a:r>
          </a:p>
          <a:p>
            <a:r>
              <a:rPr lang="en-US" baseline="0" dirty="0" smtClean="0"/>
              <a:t>Will you need to modify the rules? The rules of wheelchair basketball, for instance, allow players to hold the ball while pushing once or twice on their wheels. When a player with the ball makes more than two consecutives pushes (without dribbling, passing, or shooting), a travel violation is called. </a:t>
            </a:r>
          </a:p>
          <a:p>
            <a:r>
              <a:rPr lang="en-US" baseline="0" dirty="0" smtClean="0"/>
              <a:t>Will you need to create specialized equipment? Beep baseball is played with a large softball that beeps so player can track it by hearing, not sight.</a:t>
            </a:r>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18</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Curbs or steps</a:t>
            </a:r>
            <a:r>
              <a:rPr lang="en-US" baseline="0" dirty="0" smtClean="0"/>
              <a:t> without ramps, narrow doorways and aisles, revolving doors and turnstiles, high counters, tight parking spaces with no room to maneuver a wheelchair-any of these can make it impossible for people with disabilities to take part in everyday activities such as shopping in a store, watching a movie in a theater, eating at a restaurant, or even going to school or work. </a:t>
            </a:r>
          </a:p>
          <a:p>
            <a:r>
              <a:rPr lang="en-US" baseline="0" dirty="0" smtClean="0"/>
              <a:t>Next time you are in a public place, look at how accessible (usable) the location is for people with disabilities. Are there:</a:t>
            </a:r>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20</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types of improvements that can be done to make a location accessible for people with disabilities. Here are some adaptations you or your patrol might make.</a:t>
            </a:r>
          </a:p>
          <a:p>
            <a:pPr marL="171450" indent="-171450">
              <a:buFont typeface="Arial"/>
              <a:buChar char="•"/>
            </a:pPr>
            <a:r>
              <a:rPr lang="en-US" baseline="0" dirty="0" smtClean="0"/>
              <a:t>Build and install a wooden ramp for wheelchair users</a:t>
            </a:r>
          </a:p>
          <a:p>
            <a:pPr marL="171450" indent="-171450">
              <a:buFont typeface="Arial"/>
              <a:buChar char="•"/>
            </a:pPr>
            <a:r>
              <a:rPr lang="en-US" baseline="0" dirty="0" smtClean="0"/>
              <a:t>Replace round doorknobs (which must be tightly grasped and twisted) with lever handles that are easier for many people with disabilities to use.</a:t>
            </a:r>
          </a:p>
          <a:p>
            <a:pPr marL="171450" indent="-171450">
              <a:buFont typeface="Arial"/>
              <a:buChar char="•"/>
            </a:pPr>
            <a:r>
              <a:rPr lang="en-US" baseline="0" dirty="0" smtClean="0"/>
              <a:t>Widen a path so people in wheelchair can use it</a:t>
            </a:r>
          </a:p>
          <a:p>
            <a:pPr marL="171450" indent="-171450">
              <a:buFont typeface="Arial"/>
              <a:buChar char="•"/>
            </a:pPr>
            <a:r>
              <a:rPr lang="en-US" baseline="0" dirty="0" smtClean="0"/>
              <a:t>Make signs in braille using a slate and stylus (a tool used to write braille much as paper and pencil are used for writing print)</a:t>
            </a:r>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21</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Advocacy</a:t>
            </a:r>
            <a:r>
              <a:rPr lang="en-US" baseline="0" dirty="0" smtClean="0"/>
              <a:t> means supporting, promoting, or encouraging something. To be an advocate of disabilities awareness means you support and encourage positive attitudes about people who have disabilities. You help strip away the labels so that people can see each other as individuals. You help build bridges of understanding and respect among all people, those with and those without disabilities. </a:t>
            </a:r>
          </a:p>
          <a:p>
            <a:r>
              <a:rPr lang="en-US" baseline="0" dirty="0" smtClean="0"/>
              <a:t>Become an advocate and use what you have learned to put together a disabilities awareness program that you present to a cub scout pack or other group. Teach the group about person-first language and demonstrate its importance while giving your presentation. Or, volunteer your time with an education program or advocacy agency in your school or community. </a:t>
            </a:r>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23</a:t>
            </a:fld>
            <a:endParaRPr lang="en-US"/>
          </a:p>
        </p:txBody>
      </p:sp>
    </p:spTree>
    <p:extLst>
      <p:ext uri="{BB962C8B-B14F-4D97-AF65-F5344CB8AC3E}">
        <p14:creationId xmlns:p14="http://schemas.microsoft.com/office/powerpoint/2010/main" val="236288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Special Olympics</a:t>
            </a:r>
            <a:r>
              <a:rPr lang="en-US" baseline="0" dirty="0" smtClean="0"/>
              <a:t> is an international program of games and athletic competition for children and adults who have mental and often physical disabilities. Events are modeled on those of the Olympic games. Boy scouts often take part, both as competitors and as helpers. You might organize your patrol or troop to help at a special Olympics meet. </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24</a:t>
            </a:fld>
            <a:endParaRPr lang="en-US"/>
          </a:p>
        </p:txBody>
      </p:sp>
    </p:spTree>
    <p:extLst>
      <p:ext uri="{BB962C8B-B14F-4D97-AF65-F5344CB8AC3E}">
        <p14:creationId xmlns:p14="http://schemas.microsoft.com/office/powerpoint/2010/main" val="184714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all hurt by mistaken ideas and misunderstandings</a:t>
            </a:r>
            <a:r>
              <a:rPr lang="en-US" baseline="0" dirty="0" smtClean="0"/>
              <a:t> about people with disabilities and what they can and cannot do. Here are some myths you may hear. Learn the facts so you can share the correct information with others </a:t>
            </a:r>
          </a:p>
          <a:p>
            <a:r>
              <a:rPr lang="en-US" dirty="0" smtClean="0"/>
              <a:t>Myths: a person with a disability is sick</a:t>
            </a:r>
          </a:p>
          <a:p>
            <a:r>
              <a:rPr lang="en-US" b="1" dirty="0" smtClean="0"/>
              <a:t>Fact: Having a disability is not the same as being sick.</a:t>
            </a:r>
            <a:r>
              <a:rPr lang="en-US" b="1" baseline="0" dirty="0" smtClean="0"/>
              <a:t> Many people with disabilities are in excellent physical condition, healthy, athletic, and strong. Some people who have disabilities also have illnesses, just as some nondisabled people are ill.</a:t>
            </a:r>
            <a:endParaRPr lang="en-US" b="1" dirty="0" smtClean="0"/>
          </a:p>
          <a:p>
            <a:r>
              <a:rPr lang="en-US" dirty="0" smtClean="0"/>
              <a:t>Myths: Only people in wheelchairs or who use crutches are disables</a:t>
            </a:r>
          </a:p>
          <a:p>
            <a:r>
              <a:rPr lang="en-US" b="1" dirty="0" smtClean="0"/>
              <a:t>Fact:</a:t>
            </a:r>
            <a:r>
              <a:rPr lang="en-US" b="1" baseline="0" dirty="0" smtClean="0"/>
              <a:t> Many disabilities, such as learning or emotional disabilities, cannot be seen or are not obvious. </a:t>
            </a:r>
            <a:endParaRPr lang="en-US" b="1" dirty="0" smtClean="0"/>
          </a:p>
          <a:p>
            <a:r>
              <a:rPr lang="en-US" dirty="0" smtClean="0"/>
              <a:t>Myths: People with disabilities can do only light work or only simple, repetitive work</a:t>
            </a:r>
          </a:p>
          <a:p>
            <a:r>
              <a:rPr lang="en-US" b="1" dirty="0" smtClean="0"/>
              <a:t>Fact: People with disabilities work successfully in many different trades,</a:t>
            </a:r>
            <a:r>
              <a:rPr lang="en-US" b="1" baseline="0" dirty="0" smtClean="0"/>
              <a:t> businesses, and professions, having the same responsibilities as nondisabled people. Individuals with disabilities have many different skills to offer, the same as everyone else.</a:t>
            </a:r>
            <a:endParaRPr lang="en-US" b="1" dirty="0" smtClean="0"/>
          </a:p>
          <a:p>
            <a:r>
              <a:rPr lang="en-US" dirty="0" smtClean="0"/>
              <a:t>Myths: People who are deaf cannot speak</a:t>
            </a:r>
          </a:p>
          <a:p>
            <a:r>
              <a:rPr lang="en-US" b="1" dirty="0" smtClean="0"/>
              <a:t>Fact: Deafness does not affect the vocal cords.</a:t>
            </a:r>
            <a:r>
              <a:rPr lang="en-US" b="1" baseline="0" dirty="0" smtClean="0"/>
              <a:t> People with hearing loss may not hear the sounds they make when they speak. Because they are unable to hear the the sound of their voice, some people who are deaf make a conscious choice not to use their voice. Others choose to speak. The age at which the person became deaf also influences speaking ability. Someone who lost his hearing after learning to talk as a child may speak more readily than a person who was born deaf and never heard human speech.</a:t>
            </a:r>
            <a:endParaRPr lang="en-US" b="1" dirty="0" smtClean="0"/>
          </a:p>
          <a:p>
            <a:r>
              <a:rPr lang="en-US" dirty="0" smtClean="0"/>
              <a:t>Myths: People who are blind have extra sharp hearing</a:t>
            </a:r>
          </a:p>
          <a:p>
            <a:r>
              <a:rPr lang="en-US" b="1" dirty="0" smtClean="0"/>
              <a:t>Fact:</a:t>
            </a:r>
            <a:r>
              <a:rPr lang="en-US" b="1" baseline="0" dirty="0" smtClean="0"/>
              <a:t> Loss of vision does not affect hearing. However, people who are blind may depend more on their hearing and be more alert to sounds than people who are sighted. </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25</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seen that people with</a:t>
            </a:r>
            <a:r>
              <a:rPr lang="en-US" baseline="0" dirty="0" smtClean="0"/>
              <a:t> disabilities are all individuals. Each person has talents, abilities, feelings, likes, dislikes, wants, and needs. Each person has the right to be treated respectfully, as an individual.</a:t>
            </a:r>
          </a:p>
          <a:p>
            <a:r>
              <a:rPr lang="en-US" baseline="0" dirty="0" smtClean="0"/>
              <a:t>You have also learned that people with disabilities are people first. And maybe you have realized that all people are more alike than different. People are people. Individual variations aside, we are all much the same. </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26</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Person-</a:t>
            </a:r>
            <a:r>
              <a:rPr lang="en-US" smtClean="0"/>
              <a:t>First</a:t>
            </a:r>
            <a:r>
              <a:rPr lang="en-US" baseline="0" smtClean="0"/>
              <a:t> language</a:t>
            </a:r>
            <a:endParaRPr lang="en-US"/>
          </a:p>
        </p:txBody>
      </p:sp>
      <p:sp>
        <p:nvSpPr>
          <p:cNvPr id="4" name="Slide Number Placeholder 3"/>
          <p:cNvSpPr>
            <a:spLocks noGrp="1"/>
          </p:cNvSpPr>
          <p:nvPr>
            <p:ph type="sldNum" sz="quarter" idx="10"/>
          </p:nvPr>
        </p:nvSpPr>
        <p:spPr/>
        <p:txBody>
          <a:bodyPr/>
          <a:lstStyle/>
          <a:p>
            <a:fld id="{083CCD27-5EDF-7447-867B-9C249486274B}" type="slidenum">
              <a:rPr lang="en-US" smtClean="0"/>
              <a:t>5</a:t>
            </a:fld>
            <a:endParaRPr lang="en-US"/>
          </a:p>
        </p:txBody>
      </p:sp>
    </p:spTree>
    <p:extLst>
      <p:ext uri="{BB962C8B-B14F-4D97-AF65-F5344CB8AC3E}">
        <p14:creationId xmlns:p14="http://schemas.microsoft.com/office/powerpoint/2010/main" val="1417460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a:t>
            </a:r>
            <a:r>
              <a:rPr lang="en-US" baseline="0" dirty="0" smtClean="0"/>
              <a:t> types of specialists work with people who have disabilities. Some of the careers you might pursue are described here.</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27</a:t>
            </a:fld>
            <a:endParaRPr lang="en-US"/>
          </a:p>
        </p:txBody>
      </p:sp>
    </p:spTree>
    <p:extLst>
      <p:ext uri="{BB962C8B-B14F-4D97-AF65-F5344CB8AC3E}">
        <p14:creationId xmlns:p14="http://schemas.microsoft.com/office/powerpoint/2010/main" val="5462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Occupational therapist teach skills to help people</a:t>
            </a:r>
            <a:r>
              <a:rPr lang="en-US" baseline="0" dirty="0" smtClean="0"/>
              <a:t> with disabilities do the things they need to do. Occupational therapists work in hospitals, clinics, rehabilitation centers, mental health centers, schools, nursing homes, child-care centers, and in some cases patient’s private homes. A bachelor's or master’s degree in occupational therapy is required. College programs include courses in biology, psychology, and occupational therapy theory and practice </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28</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Physical therapists use treatments</a:t>
            </a:r>
            <a:r>
              <a:rPr lang="en-US" baseline="0" dirty="0" smtClean="0"/>
              <a:t> of heat, cold, light, sound, water, and exercise to treat diseases or injuries, build stamina and strength, and restore function to parts of the body. Physical therapy can help prevent, reduce, or relive conditions that affect a person’s physical abilities. Physical therapists work in the same types of places as occupational therapists. Most physical therapists have a master’s degree, but a growing number of them have a doctor of physical therapy degree. Physical therapy studies include courses in anatomy, physiology, psychology, and therapeutic exercise. In the united states, physical therapists must be licenses before they may practice.</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29</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Special education teachers help children with disabilities learn to the fullest of their abilities.</a:t>
            </a:r>
            <a:r>
              <a:rPr lang="en-US" baseline="0" dirty="0" smtClean="0"/>
              <a:t> These teachers may work in schools, homes, hospitals, and institutions. They help students get mainstreamed into regular education classes and succeed in life after leaving school. This career field requires at least a bachelor’s degree and teaching credential. </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30</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Physicians</a:t>
            </a:r>
            <a:r>
              <a:rPr lang="en-US" baseline="0" dirty="0" smtClean="0"/>
              <a:t> working with people who have disabilities are especially trained in physical medicine and rehabilitation department that provides patients with physical and occupational therapy. Treatment is usually carried out by a team of specialists that may include physicians, nurses, psychologist, social workers, speech pathologist, and various other therapists.</a:t>
            </a:r>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31</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32</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33</a:t>
            </a:fld>
            <a:endParaRPr lang="en-US"/>
          </a:p>
        </p:txBody>
      </p:sp>
    </p:spTree>
    <p:extLst>
      <p:ext uri="{BB962C8B-B14F-4D97-AF65-F5344CB8AC3E}">
        <p14:creationId xmlns:p14="http://schemas.microsoft.com/office/powerpoint/2010/main" val="422266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When you meet some</a:t>
            </a:r>
            <a:r>
              <a:rPr lang="en-US" baseline="0" dirty="0" smtClean="0"/>
              <a:t>one who has a disability, it is always appropriate to s</a:t>
            </a:r>
            <a:r>
              <a:rPr lang="en-US" dirty="0" smtClean="0"/>
              <a:t>mile and say hello. You</a:t>
            </a:r>
            <a:r>
              <a:rPr lang="en-US" baseline="0" dirty="0" smtClean="0"/>
              <a:t> may also offer to shake hands (shaking hands with the left hand is ok). While people with artificial limbs or limited use of their hands do shake hands, remember that not everyone can. When in doubt, ask the person whether he or she would like to shake hands with you. </a:t>
            </a:r>
            <a:endParaRPr lang="en-US" dirty="0" smtClean="0"/>
          </a:p>
          <a:p>
            <a:r>
              <a:rPr lang="en-US" dirty="0" smtClean="0"/>
              <a:t>2. When you talk with someone who has a wheelchair, sit down so you will be at eye level with the wheelchair user. This is not only polite,</a:t>
            </a:r>
            <a:r>
              <a:rPr lang="en-US" baseline="0" dirty="0" smtClean="0"/>
              <a:t> but it shows the same level of respect with which you would like to be  treated. </a:t>
            </a:r>
            <a:endParaRPr lang="en-US" dirty="0" smtClean="0"/>
          </a:p>
          <a:p>
            <a:r>
              <a:rPr lang="en-US" dirty="0" smtClean="0"/>
              <a:t>3. Do not lean on a person’s wheelchair</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4. Do not touch or move a person’s wheelchair, crutches. Cane, or other gear without permission</a:t>
            </a:r>
          </a:p>
          <a:p>
            <a:r>
              <a:rPr lang="en-US" dirty="0" smtClean="0"/>
              <a:t>5. If a sing language</a:t>
            </a:r>
            <a:r>
              <a:rPr lang="en-US" baseline="0" dirty="0" smtClean="0"/>
              <a:t> interpreter helps you talk with a person who is deaf, l</a:t>
            </a:r>
            <a:r>
              <a:rPr lang="en-US" dirty="0" smtClean="0"/>
              <a:t>ook at and speak with the person not the interpreter. In fact, any time you talk</a:t>
            </a:r>
            <a:r>
              <a:rPr lang="en-US" baseline="0" dirty="0" smtClean="0"/>
              <a:t> with a person who has a disability, speak directly to that person rather than to any companion who may be along. </a:t>
            </a:r>
            <a:endParaRPr lang="en-US" dirty="0" smtClean="0"/>
          </a:p>
          <a:p>
            <a:r>
              <a:rPr lang="en-US" dirty="0" smtClean="0"/>
              <a:t>6. Be patient if a person with a disability take a little extra time to do or say something.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6</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When you talk with someone who has difficulty speaking,</a:t>
            </a:r>
            <a:r>
              <a:rPr lang="en-US" baseline="0" dirty="0" smtClean="0"/>
              <a:t> n</a:t>
            </a:r>
            <a:r>
              <a:rPr lang="en-US" dirty="0" smtClean="0"/>
              <a:t>ever pretend to understand if you do not. If you don</a:t>
            </a:r>
            <a:r>
              <a:rPr lang="fr-FR" dirty="0" smtClean="0"/>
              <a:t>’</a:t>
            </a:r>
            <a:r>
              <a:rPr lang="en-US" dirty="0" smtClean="0"/>
              <a:t>t catch what was said, ask the speaker to</a:t>
            </a:r>
            <a:r>
              <a:rPr lang="en-US" baseline="0" dirty="0" smtClean="0"/>
              <a:t> repeat it, then tell the speaker what you understood. The person will correct or clarify things if necessary.</a:t>
            </a:r>
            <a:endParaRPr lang="en-US" dirty="0" smtClean="0"/>
          </a:p>
          <a:p>
            <a:r>
              <a:rPr lang="en-US" dirty="0" smtClean="0"/>
              <a:t>2. Speak in a normal voice. Do</a:t>
            </a:r>
            <a:r>
              <a:rPr lang="en-US" baseline="0" dirty="0" smtClean="0"/>
              <a:t> not shout. Shouting hinders lip-reading and distorts the sounds that hearing aids pick up. Obviously, it does not help to shout at people who are blind or visually impaired. They might not see you, but they can hear you.</a:t>
            </a:r>
            <a:endParaRPr lang="en-US" dirty="0" smtClean="0"/>
          </a:p>
          <a:p>
            <a:r>
              <a:rPr lang="en-US" dirty="0" smtClean="0"/>
              <a:t>3. Never pet or play with service animals such as guide dogs. Service animals are working animals, not pets,</a:t>
            </a:r>
            <a:r>
              <a:rPr lang="en-US" baseline="0" dirty="0" smtClean="0"/>
              <a:t> and should not be distracted from their duties. </a:t>
            </a:r>
            <a:endParaRPr lang="en-US" dirty="0" smtClean="0"/>
          </a:p>
          <a:p>
            <a:r>
              <a:rPr lang="en-US" dirty="0" smtClean="0"/>
              <a:t>4. Ask before giving help. If the person accepts your offer of help, wait for instructions or ask how you can help.</a:t>
            </a:r>
            <a:r>
              <a:rPr lang="en-US" baseline="0" dirty="0" smtClean="0"/>
              <a:t> </a:t>
            </a:r>
            <a:endParaRPr lang="en-US" dirty="0" smtClean="0"/>
          </a:p>
          <a:p>
            <a:r>
              <a:rPr lang="en-US" dirty="0" smtClean="0"/>
              <a:t>5. Offer your arm to a person who has a visual impairment,</a:t>
            </a:r>
            <a:r>
              <a:rPr lang="en-US" baseline="0" dirty="0" smtClean="0"/>
              <a:t> or suggest that the person put a hand on your shoulder. This will let you guide, rather than push or pull, the person as you walk together. Give warning of doors, stairs, or curbs as you approach them.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7</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When talking with someone who is</a:t>
            </a:r>
            <a:r>
              <a:rPr lang="en-US" baseline="0" dirty="0" smtClean="0"/>
              <a:t> deaf or hard of hearing, first get the person's attention with a light tap on shoulder, or wave your hand or stand in front of the person and make eye contact before you speak. If the person lip-reads, face him or her directly. Speak clearly and not too fast. Let the person choose the means of communication, such as lip-reading, sign language, or writing notes.</a:t>
            </a:r>
            <a:endParaRPr lang="en-US" dirty="0" smtClean="0"/>
          </a:p>
          <a:p>
            <a:pPr marL="0" indent="0">
              <a:buNone/>
            </a:pPr>
            <a:r>
              <a:rPr lang="en-US" dirty="0" smtClean="0"/>
              <a:t>2.</a:t>
            </a:r>
            <a:r>
              <a:rPr lang="en-US" baseline="0" dirty="0" smtClean="0"/>
              <a:t> </a:t>
            </a:r>
            <a:r>
              <a:rPr lang="en-US" dirty="0" smtClean="0"/>
              <a:t>When talking with someone who is blind, identify yourself and anyone with you by name. when you are ending the conversation or getting ready</a:t>
            </a:r>
            <a:r>
              <a:rPr lang="en-US" baseline="0" dirty="0" smtClean="0"/>
              <a:t> to leave, let the person know. Don</a:t>
            </a:r>
            <a:r>
              <a:rPr lang="fr-FR" baseline="0" dirty="0" smtClean="0"/>
              <a:t>’</a:t>
            </a:r>
            <a:r>
              <a:rPr lang="en-US" baseline="0" dirty="0" smtClean="0"/>
              <a:t>t just walk away.</a:t>
            </a:r>
            <a:endParaRPr lang="en-US" dirty="0" smtClean="0"/>
          </a:p>
          <a:p>
            <a:r>
              <a:rPr lang="en-US" dirty="0" smtClean="0"/>
              <a:t>3. Relax and be yourself. It is fine and natural</a:t>
            </a:r>
            <a:r>
              <a:rPr lang="en-US" baseline="0" dirty="0" smtClean="0"/>
              <a:t> to use common expressions such as “did you hear about…?” or “see you later” or “got to run.” Everyday language does not offend people who are deaf or blind or use wheelchairs, and is understandable to most people with mental disabilities. Picking your words with too much care will make everyone self-conscious and uncomfortable.</a:t>
            </a:r>
            <a:endParaRPr lang="en-US" dirty="0" smtClean="0"/>
          </a:p>
          <a:p>
            <a:r>
              <a:rPr lang="en-US" dirty="0" smtClean="0"/>
              <a:t>4. If you want to know about someone’s disability, it is ok to ask, politely.</a:t>
            </a:r>
            <a:r>
              <a:rPr lang="en-US" baseline="0" dirty="0" smtClean="0"/>
              <a:t> It is also ok for the person not to talk about it.</a:t>
            </a:r>
            <a:endParaRPr lang="en-US" dirty="0" smtClean="0"/>
          </a:p>
          <a:p>
            <a:r>
              <a:rPr lang="en-US" dirty="0" smtClean="0"/>
              <a:t>5. Treat people with friendship and respect. A scout is courteous.</a:t>
            </a:r>
            <a:r>
              <a:rPr lang="en-US" baseline="0" dirty="0" smtClean="0"/>
              <a:t> Show courtesy to all people, those with and those without disabilities.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8</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Danny glover, star of films</a:t>
            </a:r>
            <a:r>
              <a:rPr lang="en-US" baseline="0" dirty="0" smtClean="0"/>
              <a:t> such as “lethal weapon” series, is a full time activist for such causes as anemia awareness, the AIDS crisis in Africa, and math education in the United States. He has dyslexia. </a:t>
            </a:r>
            <a:endParaRPr lang="en-US" dirty="0" smtClean="0"/>
          </a:p>
          <a:p>
            <a:r>
              <a:rPr lang="en-US" dirty="0" smtClean="0"/>
              <a:t>Franklin</a:t>
            </a:r>
            <a:r>
              <a:rPr lang="en-US" baseline="0" dirty="0" smtClean="0"/>
              <a:t> D. Roosevelt, who served as president of the United States longer than any other president, used a wheelchair most of his life after nearly dying from polio.</a:t>
            </a:r>
          </a:p>
          <a:p>
            <a:r>
              <a:rPr lang="en-US" baseline="0" dirty="0" smtClean="0"/>
              <a:t>James E. West, successful attorney and the fist chief scout of America, had a disease in one leg that gave him a permanent physical disability.  </a:t>
            </a:r>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9</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Physical therapy:</a:t>
            </a:r>
            <a:r>
              <a:rPr lang="en-US" baseline="0" dirty="0" smtClean="0"/>
              <a:t> to develop or restore movement, strength, or flexibility lost because of an injury, an illness, or a physical condition.</a:t>
            </a:r>
          </a:p>
          <a:p>
            <a:pPr marL="171450" indent="-171450">
              <a:buFont typeface="Arial"/>
              <a:buChar char="•"/>
            </a:pPr>
            <a:r>
              <a:rPr lang="en-US" baseline="0" dirty="0" smtClean="0"/>
              <a:t>Speech-hearing therapy: to improve or recover limited or lost communication skills, treat disabilities such as language delay and stuttering, and to teach other ways of communication to people who are unable to speak or hear</a:t>
            </a:r>
          </a:p>
          <a:p>
            <a:pPr marL="171450" indent="-171450">
              <a:buFont typeface="Arial"/>
              <a:buChar char="•"/>
            </a:pPr>
            <a:r>
              <a:rPr lang="en-US" baseline="0" dirty="0" smtClean="0"/>
              <a:t>Occupational therapy: to develop the ability and independence to do everyday activities such as bathing, dressing, and eating</a:t>
            </a:r>
          </a:p>
          <a:p>
            <a:pPr marL="171450" indent="-171450">
              <a:buFont typeface="Arial"/>
              <a:buChar char="•"/>
            </a:pPr>
            <a:r>
              <a:rPr lang="en-US" baseline="0" dirty="0" smtClean="0"/>
              <a:t>Educational programs: matched to students’ ages, needs, and abilities</a:t>
            </a:r>
          </a:p>
          <a:p>
            <a:pPr marL="171450" indent="-171450">
              <a:buFont typeface="Arial"/>
              <a:buChar char="•"/>
            </a:pPr>
            <a:r>
              <a:rPr lang="en-US" baseline="0" dirty="0" smtClean="0"/>
              <a:t>Skills training: to build skills that people need at work</a:t>
            </a:r>
          </a:p>
          <a:p>
            <a:pPr marL="171450" indent="-171450">
              <a:buFont typeface="Arial"/>
              <a:buChar char="•"/>
            </a:pPr>
            <a:r>
              <a:rPr lang="en-US" baseline="0" dirty="0" smtClean="0"/>
              <a:t>Employment services: to help people find the kinds of positions they want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11</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with Various type of disabilities use various types of tools to be comfortable and self-sufficient</a:t>
            </a:r>
            <a:r>
              <a:rPr lang="en-US" baseline="0" dirty="0" smtClean="0"/>
              <a:t> at home, at school, at work, during leisure time, and while traveling. </a:t>
            </a:r>
          </a:p>
          <a:p>
            <a:r>
              <a:rPr lang="en-US" baseline="0" dirty="0" smtClean="0"/>
              <a:t>Tools for independent living may be basic as a variable-height table. Other tools are more high-tech. People who cannot use their hands, for example, to type on a keyboard or move a computer mouse, can operate computers by talking.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13</a:t>
            </a:fld>
            <a:endParaRPr lang="en-US"/>
          </a:p>
        </p:txBody>
      </p:sp>
    </p:spTree>
    <p:extLst>
      <p:ext uri="{BB962C8B-B14F-4D97-AF65-F5344CB8AC3E}">
        <p14:creationId xmlns:p14="http://schemas.microsoft.com/office/powerpoint/2010/main" val="373659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t>
            </a:r>
            <a:r>
              <a:rPr lang="en-US" baseline="0" dirty="0" smtClean="0"/>
              <a:t>e dogs can help people who are blind get around safely, quickly, and with confidence. A guide dog responds to its owner’s hand signals and spoken commands. A guide dog is trained to disobey a command that might out its owner in danger. If the owner gives the command “forward’, but the dog sees and obstacle in the way, such a car, the dog will refuse to move forward.</a:t>
            </a:r>
          </a:p>
          <a:p>
            <a:endParaRPr lang="en-US" baseline="0" dirty="0" smtClean="0"/>
          </a:p>
          <a:p>
            <a:r>
              <a:rPr lang="en-US" baseline="0" dirty="0" smtClean="0"/>
              <a:t>Hearing dogs</a:t>
            </a:r>
          </a:p>
          <a:p>
            <a:pPr marL="171450" indent="-171450">
              <a:buFont typeface="Arial"/>
              <a:buChar char="•"/>
            </a:pPr>
            <a:r>
              <a:rPr lang="en-US" baseline="0" dirty="0" smtClean="0"/>
              <a:t>People who are deaf or hard of hearing may have hearing dogs to alert them to important sounds: a ringing telephone, a knock on door, an alarm clock buzzing, or a noise that might mean danger. A hearing dog will lead its owner to most sounds. But at the shriek of a smoke alarm, the dog is trained to take its owner to the nearest exit. </a:t>
            </a:r>
          </a:p>
          <a:p>
            <a:pPr marL="0" indent="0">
              <a:buFont typeface="Arial"/>
              <a:buNone/>
            </a:pPr>
            <a:r>
              <a:rPr lang="en-US" baseline="0" dirty="0" smtClean="0"/>
              <a:t>Assistance dogs</a:t>
            </a:r>
          </a:p>
          <a:p>
            <a:pPr marL="171450" indent="-171450">
              <a:buFont typeface="Arial"/>
              <a:buChar char="•"/>
            </a:pPr>
            <a:r>
              <a:rPr lang="en-US" baseline="0" dirty="0" smtClean="0"/>
              <a:t>Can help people with physical or developmental disabilities do to everyday tasks. Assistance dogs can open, and close doors and drawers, flip light switches on and off, retrieve dropped items, and bring or carry objects such as keys, coins, mail, books, a phone, or a water bottle.</a:t>
            </a:r>
          </a:p>
          <a:p>
            <a:pPr marL="0" indent="0">
              <a:buFont typeface="Arial"/>
              <a:buNone/>
            </a:pPr>
            <a:r>
              <a:rPr lang="en-US" baseline="0" dirty="0" smtClean="0"/>
              <a:t>Seizure response dogs</a:t>
            </a:r>
          </a:p>
          <a:p>
            <a:pPr marL="171450" indent="-171450">
              <a:buFont typeface="Arial"/>
              <a:buChar char="•"/>
            </a:pPr>
            <a:r>
              <a:rPr lang="en-US" baseline="0" dirty="0" smtClean="0"/>
              <a:t>A seizure response dog is trained to </a:t>
            </a:r>
            <a:r>
              <a:rPr lang="en-US" baseline="0" dirty="0" err="1" smtClean="0"/>
              <a:t>tun</a:t>
            </a:r>
            <a:r>
              <a:rPr lang="en-US" baseline="0" dirty="0" smtClean="0"/>
              <a:t> aback and forth from its owner to someone who can , getting the second person’s attention and repeating the alert signal as long as needed. If a dog is alone with its owner, the dog can pull a cord on a call box to bring emergency medical personnel. </a:t>
            </a:r>
          </a:p>
          <a:p>
            <a:endParaRPr lang="en-US" dirty="0"/>
          </a:p>
        </p:txBody>
      </p:sp>
      <p:sp>
        <p:nvSpPr>
          <p:cNvPr id="4" name="Slide Number Placeholder 3"/>
          <p:cNvSpPr>
            <a:spLocks noGrp="1"/>
          </p:cNvSpPr>
          <p:nvPr>
            <p:ph type="sldNum" sz="quarter" idx="10"/>
          </p:nvPr>
        </p:nvSpPr>
        <p:spPr/>
        <p:txBody>
          <a:bodyPr/>
          <a:lstStyle/>
          <a:p>
            <a:fld id="{369FC46C-B3A6-0A42-B16B-046AC9652907}" type="slidenum">
              <a:rPr lang="en-US" smtClean="0"/>
              <a:t>14</a:t>
            </a:fld>
            <a:endParaRPr lang="en-US"/>
          </a:p>
        </p:txBody>
      </p:sp>
    </p:spTree>
    <p:extLst>
      <p:ext uri="{BB962C8B-B14F-4D97-AF65-F5344CB8AC3E}">
        <p14:creationId xmlns:p14="http://schemas.microsoft.com/office/powerpoint/2010/main" val="110000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1168400"/>
            <a:ext cx="12192000" cy="1862667"/>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01204" y="765998"/>
            <a:ext cx="9144000" cy="1509712"/>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09672" y="2293596"/>
            <a:ext cx="9144000" cy="10469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E3BE6E-5DC9-7340-900B-ACC9C8C17C13}"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77E7-458B-9448-97D6-338F469304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73" y="1030288"/>
            <a:ext cx="2583799" cy="2310270"/>
          </a:xfrm>
          <a:prstGeom prst="rect">
            <a:avLst/>
          </a:prstGeom>
        </p:spPr>
      </p:pic>
    </p:spTree>
    <p:extLst>
      <p:ext uri="{BB962C8B-B14F-4D97-AF65-F5344CB8AC3E}">
        <p14:creationId xmlns:p14="http://schemas.microsoft.com/office/powerpoint/2010/main" val="101350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EACCA-FE11-5E41-BE85-1B26623D2991}"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18A95-4DA5-9842-97AC-06DD4698FC17}" type="slidenum">
              <a:rPr lang="en-US" smtClean="0"/>
              <a:t>‹#›</a:t>
            </a:fld>
            <a:endParaRPr lang="en-US"/>
          </a:p>
        </p:txBody>
      </p:sp>
    </p:spTree>
    <p:extLst>
      <p:ext uri="{BB962C8B-B14F-4D97-AF65-F5344CB8AC3E}">
        <p14:creationId xmlns:p14="http://schemas.microsoft.com/office/powerpoint/2010/main" val="293371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6273800"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3BE6E-5DC9-7340-900B-ACC9C8C17C13}"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77E7-458B-9448-97D6-338F469304CB}" type="slidenum">
              <a:rPr lang="en-US" smtClean="0"/>
              <a:t>‹#›</a:t>
            </a:fld>
            <a:endParaRPr lang="en-US"/>
          </a:p>
        </p:txBody>
      </p:sp>
      <p:sp>
        <p:nvSpPr>
          <p:cNvPr id="8" name="Rectangle 7"/>
          <p:cNvSpPr/>
          <p:nvPr userDrawn="1"/>
        </p:nvSpPr>
        <p:spPr>
          <a:xfrm>
            <a:off x="7239000" y="1825625"/>
            <a:ext cx="4114800" cy="4351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239000" y="1825625"/>
            <a:ext cx="4114800" cy="531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Click to edit Master text styles</a:t>
            </a:r>
          </a:p>
        </p:txBody>
      </p:sp>
      <p:sp>
        <p:nvSpPr>
          <p:cNvPr id="13" name="Content Placeholder 2"/>
          <p:cNvSpPr>
            <a:spLocks noGrp="1"/>
          </p:cNvSpPr>
          <p:nvPr>
            <p:ph idx="13"/>
          </p:nvPr>
        </p:nvSpPr>
        <p:spPr>
          <a:xfrm>
            <a:off x="7416800" y="2556403"/>
            <a:ext cx="3810000" cy="342106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6979" y="5912399"/>
            <a:ext cx="814892" cy="728625"/>
          </a:xfrm>
          <a:prstGeom prst="rect">
            <a:avLst/>
          </a:prstGeom>
        </p:spPr>
      </p:pic>
    </p:spTree>
    <p:extLst>
      <p:ext uri="{BB962C8B-B14F-4D97-AF65-F5344CB8AC3E}">
        <p14:creationId xmlns:p14="http://schemas.microsoft.com/office/powerpoint/2010/main" val="126285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2119499"/>
            <a:ext cx="12192000" cy="104367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p:cNvSpPr/>
          <p:nvPr userDrawn="1"/>
        </p:nvSpPr>
        <p:spPr>
          <a:xfrm>
            <a:off x="0" y="2997201"/>
            <a:ext cx="12192000" cy="118533"/>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3382434"/>
            <a:ext cx="10515600" cy="1180041"/>
          </a:xfrm>
        </p:spPr>
        <p:txBody>
          <a:bodyPr anchor="b"/>
          <a:lstStyle>
            <a:lvl1pPr algn="ct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3BE6E-5DC9-7340-900B-ACC9C8C17C13}" type="datetimeFigureOut">
              <a:rPr lang="en-US" smtClean="0"/>
              <a:t>4/17/16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77E7-458B-9448-97D6-338F469304C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914" y="1869156"/>
            <a:ext cx="1871472" cy="1673352"/>
          </a:xfrm>
          <a:prstGeom prst="rect">
            <a:avLst/>
          </a:prstGeom>
        </p:spPr>
      </p:pic>
    </p:spTree>
    <p:extLst>
      <p:ext uri="{BB962C8B-B14F-4D97-AF65-F5344CB8AC3E}">
        <p14:creationId xmlns:p14="http://schemas.microsoft.com/office/powerpoint/2010/main" val="15089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3BE6E-5DC9-7340-900B-ACC9C8C17C13}" type="datetimeFigureOut">
              <a:rPr lang="en-US" smtClean="0"/>
              <a:t>4/17/16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101884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3BE6E-5DC9-7340-900B-ACC9C8C17C13}" type="datetimeFigureOut">
              <a:rPr lang="en-US" smtClean="0"/>
              <a:t>4/17/16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21994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542645"/>
            <a:ext cx="12192000" cy="1148043"/>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userDrawn="1"/>
        </p:nvSpPr>
        <p:spPr>
          <a:xfrm>
            <a:off x="0" y="1466604"/>
            <a:ext cx="12192000" cy="130386"/>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3BE6E-5DC9-7340-900B-ACC9C8C17C13}" type="datetimeFigureOut">
              <a:rPr lang="en-US" smtClean="0"/>
              <a:t>4/17/16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146679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3BE6E-5DC9-7340-900B-ACC9C8C17C13}" type="datetimeFigureOut">
              <a:rPr lang="en-US" smtClean="0"/>
              <a:t>4/17/16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47854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398779" y="0"/>
            <a:ext cx="432720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0447" y="457200"/>
            <a:ext cx="4325461" cy="1600200"/>
          </a:xfrm>
        </p:spPr>
        <p:txBody>
          <a:bodyPr anchor="b"/>
          <a:lstStyle>
            <a:lvl1pPr>
              <a:defRPr sz="3200">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0447" y="2057400"/>
            <a:ext cx="4325461"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3BE6E-5DC9-7340-900B-ACC9C8C17C13}" type="datetimeFigureOut">
              <a:rPr lang="en-US" smtClean="0"/>
              <a:t>4/17/16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78601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3BE6E-5DC9-7340-900B-ACC9C8C17C13}" type="datetimeFigureOut">
              <a:rPr lang="en-US" smtClean="0"/>
              <a:t>4/17/16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1683137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3BE6E-5DC9-7340-900B-ACC9C8C17C13}" type="datetimeFigureOut">
              <a:rPr lang="en-US" smtClean="0"/>
              <a:t>4/17/16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177E7-458B-9448-97D6-338F469304CB}" type="slidenum">
              <a:rPr lang="en-US" smtClean="0"/>
              <a:t>‹#›</a:t>
            </a:fld>
            <a:endParaRPr lang="en-US"/>
          </a:p>
        </p:txBody>
      </p:sp>
    </p:spTree>
    <p:extLst>
      <p:ext uri="{BB962C8B-B14F-4D97-AF65-F5344CB8AC3E}">
        <p14:creationId xmlns:p14="http://schemas.microsoft.com/office/powerpoint/2010/main" val="12132241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Disabilities </a:t>
            </a:r>
            <a:r>
              <a:rPr lang="en-US" dirty="0" smtClean="0">
                <a:latin typeface="Franklin Gothic Heavy" charset="0"/>
                <a:ea typeface="Franklin Gothic Heavy" charset="0"/>
                <a:cs typeface="Franklin Gothic Heavy" charset="0"/>
              </a:rPr>
              <a:t>Awareness</a:t>
            </a:r>
            <a:endParaRPr lang="en-US" dirty="0">
              <a:latin typeface="Franklin Gothic Heavy" charset="0"/>
              <a:ea typeface="Franklin Gothic Heavy" charset="0"/>
              <a:cs typeface="Franklin Gothic Heavy"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8346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Disability Awareness</a:t>
            </a:r>
            <a:endParaRPr lang="en-US" dirty="0">
              <a:latin typeface="Franklin Gothic Heavy" charset="0"/>
              <a:ea typeface="Franklin Gothic Heavy" charset="0"/>
              <a:cs typeface="Franklin Gothic Heavy" charset="0"/>
            </a:endParaRPr>
          </a:p>
        </p:txBody>
      </p:sp>
      <p:sp>
        <p:nvSpPr>
          <p:cNvPr id="3" name="Subtitle 2"/>
          <p:cNvSpPr>
            <a:spLocks noGrp="1"/>
          </p:cNvSpPr>
          <p:nvPr>
            <p:ph type="subTitle" idx="1"/>
          </p:nvPr>
        </p:nvSpPr>
        <p:spPr/>
        <p:txBody>
          <a:bodyPr/>
          <a:lstStyle/>
          <a:p>
            <a:r>
              <a:rPr lang="en-US" dirty="0" smtClean="0">
                <a:latin typeface="Franklin Gothic Demi Cond" charset="0"/>
                <a:ea typeface="Franklin Gothic Demi Cond" charset="0"/>
                <a:cs typeface="Franklin Gothic Demi Cond" charset="0"/>
              </a:rPr>
              <a:t>Agencies</a:t>
            </a:r>
            <a:endParaRPr lang="en-US" dirty="0">
              <a:latin typeface="Franklin Gothic Demi Cond" charset="0"/>
              <a:ea typeface="Franklin Gothic Demi Cond" charset="0"/>
              <a:cs typeface="Franklin Gothic Demi Cond" charset="0"/>
            </a:endParaRPr>
          </a:p>
        </p:txBody>
      </p:sp>
      <p:sp>
        <p:nvSpPr>
          <p:cNvPr id="4" name="TextBox 3"/>
          <p:cNvSpPr txBox="1"/>
          <p:nvPr/>
        </p:nvSpPr>
        <p:spPr>
          <a:xfrm>
            <a:off x="2065867" y="381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4446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Agencies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Services offered might include the following:</a:t>
            </a:r>
          </a:p>
          <a:p>
            <a:pPr marL="800100" lvl="1" indent="-342900">
              <a:buFont typeface="Arial"/>
              <a:buChar char="•"/>
            </a:pPr>
            <a:r>
              <a:rPr lang="en-US" dirty="0">
                <a:solidFill>
                  <a:srgbClr val="000000"/>
                </a:solidFill>
              </a:rPr>
              <a:t>Physical therapy</a:t>
            </a:r>
          </a:p>
          <a:p>
            <a:pPr marL="800100" lvl="1" indent="-342900">
              <a:buFont typeface="Arial"/>
              <a:buChar char="•"/>
            </a:pPr>
            <a:r>
              <a:rPr lang="en-US" dirty="0">
                <a:solidFill>
                  <a:srgbClr val="000000"/>
                </a:solidFill>
              </a:rPr>
              <a:t>Speech-hearing therapy</a:t>
            </a:r>
          </a:p>
          <a:p>
            <a:pPr marL="800100" lvl="1" indent="-342900">
              <a:buFont typeface="Arial"/>
              <a:buChar char="•"/>
            </a:pPr>
            <a:r>
              <a:rPr lang="en-US" dirty="0">
                <a:solidFill>
                  <a:srgbClr val="000000"/>
                </a:solidFill>
              </a:rPr>
              <a:t>Occupational therapy</a:t>
            </a:r>
          </a:p>
          <a:p>
            <a:pPr marL="800100" lvl="1" indent="-342900">
              <a:buFont typeface="Arial"/>
              <a:buChar char="•"/>
            </a:pPr>
            <a:r>
              <a:rPr lang="en-US" dirty="0">
                <a:solidFill>
                  <a:srgbClr val="000000"/>
                </a:solidFill>
              </a:rPr>
              <a:t>Educational programs</a:t>
            </a:r>
          </a:p>
          <a:p>
            <a:pPr marL="800100" lvl="1" indent="-342900">
              <a:buFont typeface="Arial"/>
              <a:buChar char="•"/>
            </a:pPr>
            <a:r>
              <a:rPr lang="en-US" dirty="0">
                <a:solidFill>
                  <a:srgbClr val="000000"/>
                </a:solidFill>
              </a:rPr>
              <a:t>Skills training </a:t>
            </a:r>
          </a:p>
          <a:p>
            <a:pPr marL="800100" lvl="1" indent="-342900">
              <a:buFont typeface="Arial"/>
              <a:buChar char="•"/>
            </a:pPr>
            <a:r>
              <a:rPr lang="en-US" dirty="0">
                <a:solidFill>
                  <a:srgbClr val="000000"/>
                </a:solidFill>
              </a:rPr>
              <a:t>Employment services</a:t>
            </a:r>
          </a:p>
          <a:p>
            <a:pPr marL="342900" indent="-342900" algn="l">
              <a:buFont typeface="Arial"/>
              <a:buChar char="•"/>
            </a:pPr>
            <a:endParaRPr lang="en-US" dirty="0">
              <a:solidFill>
                <a:srgbClr val="000000"/>
              </a:solidFill>
            </a:endParaRPr>
          </a:p>
        </p:txBody>
      </p:sp>
      <p:pic>
        <p:nvPicPr>
          <p:cNvPr id="4" name="Picture 3" descr="Physical-Therapy-Assistant-and-Pati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934" y="3259356"/>
            <a:ext cx="3387372" cy="2260911"/>
          </a:xfrm>
          <a:prstGeom prst="rect">
            <a:avLst/>
          </a:prstGeom>
        </p:spPr>
      </p:pic>
      <p:pic>
        <p:nvPicPr>
          <p:cNvPr id="5" name="Picture 4" descr="Speech-language-hear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567" y="4428067"/>
            <a:ext cx="2682335" cy="2057400"/>
          </a:xfrm>
          <a:prstGeom prst="rect">
            <a:avLst/>
          </a:prstGeom>
        </p:spPr>
      </p:pic>
    </p:spTree>
    <p:extLst>
      <p:ext uri="{BB962C8B-B14F-4D97-AF65-F5344CB8AC3E}">
        <p14:creationId xmlns:p14="http://schemas.microsoft.com/office/powerpoint/2010/main" val="3442183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Disability Awareness</a:t>
            </a:r>
            <a:endParaRPr lang="en-US" dirty="0">
              <a:latin typeface="Franklin Gothic Heavy" charset="0"/>
              <a:ea typeface="Franklin Gothic Heavy" charset="0"/>
              <a:cs typeface="Franklin Gothic Heavy" charset="0"/>
            </a:endParaRPr>
          </a:p>
        </p:txBody>
      </p:sp>
      <p:sp>
        <p:nvSpPr>
          <p:cNvPr id="3" name="Subtitle 2"/>
          <p:cNvSpPr>
            <a:spLocks noGrp="1"/>
          </p:cNvSpPr>
          <p:nvPr>
            <p:ph type="subTitle" idx="1"/>
          </p:nvPr>
        </p:nvSpPr>
        <p:spPr/>
        <p:txBody>
          <a:bodyPr/>
          <a:lstStyle/>
          <a:p>
            <a:r>
              <a:rPr lang="en-US" dirty="0" smtClean="0">
                <a:latin typeface="Franklin Gothic Demi Cond" charset="0"/>
                <a:ea typeface="Franklin Gothic Demi Cond" charset="0"/>
                <a:cs typeface="Franklin Gothic Demi Cond" charset="0"/>
              </a:rPr>
              <a:t>Activities and Adaptations</a:t>
            </a:r>
            <a:endParaRPr lang="en-US" dirty="0">
              <a:latin typeface="Franklin Gothic Demi Cond" charset="0"/>
              <a:ea typeface="Franklin Gothic Demi Cond" charset="0"/>
              <a:cs typeface="Franklin Gothic Demi Cond" charset="0"/>
            </a:endParaRPr>
          </a:p>
        </p:txBody>
      </p:sp>
      <p:sp>
        <p:nvSpPr>
          <p:cNvPr id="4" name="TextBox 3"/>
          <p:cNvSpPr txBox="1"/>
          <p:nvPr/>
        </p:nvSpPr>
        <p:spPr>
          <a:xfrm>
            <a:off x="2065867" y="381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96037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err="1" smtClean="0">
                <a:solidFill>
                  <a:srgbClr val="000000"/>
                </a:solidFill>
              </a:rPr>
              <a:t>Activites</a:t>
            </a:r>
            <a:r>
              <a:rPr lang="en-US" dirty="0" smtClean="0">
                <a:solidFill>
                  <a:srgbClr val="000000"/>
                </a:solidFill>
              </a:rPr>
              <a:t> and Adaptations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Tools for independent living</a:t>
            </a:r>
          </a:p>
          <a:p>
            <a:pPr algn="l"/>
            <a:endParaRPr lang="en-US" dirty="0">
              <a:solidFill>
                <a:srgbClr val="000000"/>
              </a:solidFill>
            </a:endParaRPr>
          </a:p>
        </p:txBody>
      </p:sp>
      <p:pic>
        <p:nvPicPr>
          <p:cNvPr id="4" name="Picture 3" descr="6183190876_ba11dcc2bd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66" y="4159288"/>
            <a:ext cx="2777067" cy="1852282"/>
          </a:xfrm>
          <a:prstGeom prst="rect">
            <a:avLst/>
          </a:prstGeom>
        </p:spPr>
      </p:pic>
      <p:pic>
        <p:nvPicPr>
          <p:cNvPr id="5" name="Picture 4" descr="1998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800" y="3522133"/>
            <a:ext cx="2582333" cy="1642534"/>
          </a:xfrm>
          <a:prstGeom prst="rect">
            <a:avLst/>
          </a:prstGeom>
        </p:spPr>
      </p:pic>
      <p:pic>
        <p:nvPicPr>
          <p:cNvPr id="6" name="Picture 5" descr="white-cane-da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3516" y="4159287"/>
            <a:ext cx="3219951" cy="1852283"/>
          </a:xfrm>
          <a:prstGeom prst="rect">
            <a:avLst/>
          </a:prstGeom>
        </p:spPr>
      </p:pic>
      <p:pic>
        <p:nvPicPr>
          <p:cNvPr id="7" name="Picture 6" descr="j2rr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8467" y="5164667"/>
            <a:ext cx="2006600" cy="1320800"/>
          </a:xfrm>
          <a:prstGeom prst="rect">
            <a:avLst/>
          </a:prstGeom>
        </p:spPr>
      </p:pic>
    </p:spTree>
    <p:extLst>
      <p:ext uri="{BB962C8B-B14F-4D97-AF65-F5344CB8AC3E}">
        <p14:creationId xmlns:p14="http://schemas.microsoft.com/office/powerpoint/2010/main" val="1886397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Activities and Adaptations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Service Animals</a:t>
            </a:r>
          </a:p>
          <a:p>
            <a:pPr marL="800100" lvl="1" indent="-342900">
              <a:buFont typeface="Arial"/>
              <a:buChar char="•"/>
            </a:pPr>
            <a:r>
              <a:rPr lang="en-US" dirty="0">
                <a:solidFill>
                  <a:srgbClr val="000000"/>
                </a:solidFill>
              </a:rPr>
              <a:t>Guide dogs</a:t>
            </a:r>
          </a:p>
          <a:p>
            <a:pPr marL="1200150" lvl="2" indent="-285750">
              <a:buFont typeface="Arial"/>
              <a:buChar char="•"/>
            </a:pPr>
            <a:r>
              <a:rPr lang="en-US" dirty="0">
                <a:solidFill>
                  <a:srgbClr val="000000"/>
                </a:solidFill>
              </a:rPr>
              <a:t>Hearing dogs</a:t>
            </a:r>
          </a:p>
          <a:p>
            <a:pPr marL="1200150" lvl="2" indent="-285750">
              <a:buFont typeface="Arial"/>
              <a:buChar char="•"/>
            </a:pPr>
            <a:r>
              <a:rPr lang="en-US" dirty="0">
                <a:solidFill>
                  <a:srgbClr val="000000"/>
                </a:solidFill>
              </a:rPr>
              <a:t>Assistance dogs</a:t>
            </a:r>
          </a:p>
          <a:p>
            <a:pPr marL="1200150" lvl="2" indent="-285750">
              <a:buFont typeface="Arial"/>
              <a:buChar char="•"/>
            </a:pPr>
            <a:r>
              <a:rPr lang="en-US" dirty="0">
                <a:solidFill>
                  <a:srgbClr val="000000"/>
                </a:solidFill>
              </a:rPr>
              <a:t>Seizure response dogs</a:t>
            </a:r>
          </a:p>
          <a:p>
            <a:endParaRPr lang="en-US" dirty="0"/>
          </a:p>
        </p:txBody>
      </p:sp>
      <p:pic>
        <p:nvPicPr>
          <p:cNvPr id="5" name="Picture 4" descr="programs-SRD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189" y="4233333"/>
            <a:ext cx="3603413" cy="2252133"/>
          </a:xfrm>
          <a:prstGeom prst="rect">
            <a:avLst/>
          </a:prstGeom>
        </p:spPr>
      </p:pic>
      <p:pic>
        <p:nvPicPr>
          <p:cNvPr id="6" name="Picture 5" descr="6e6d6-article-2511787-1993ea0600000578-341_634x43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99" y="4233334"/>
            <a:ext cx="2694785" cy="2252134"/>
          </a:xfrm>
          <a:prstGeom prst="rect">
            <a:avLst/>
          </a:prstGeom>
        </p:spPr>
      </p:pic>
    </p:spTree>
    <p:extLst>
      <p:ext uri="{BB962C8B-B14F-4D97-AF65-F5344CB8AC3E}">
        <p14:creationId xmlns:p14="http://schemas.microsoft.com/office/powerpoint/2010/main" val="102320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Activities and Adaptations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Service Animals</a:t>
            </a:r>
          </a:p>
          <a:p>
            <a:pPr marL="800100" lvl="1" indent="-342900">
              <a:buFont typeface="Arial"/>
              <a:buChar char="•"/>
            </a:pPr>
            <a:r>
              <a:rPr lang="en-US" dirty="0">
                <a:solidFill>
                  <a:srgbClr val="000000"/>
                </a:solidFill>
              </a:rPr>
              <a:t>Monkey helpers</a:t>
            </a:r>
          </a:p>
          <a:p>
            <a:endParaRPr lang="en-US" dirty="0"/>
          </a:p>
        </p:txBody>
      </p:sp>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733" y="3572928"/>
            <a:ext cx="7168444" cy="3183468"/>
          </a:xfrm>
          <a:prstGeom prst="rect">
            <a:avLst/>
          </a:prstGeom>
        </p:spPr>
      </p:pic>
    </p:spTree>
    <p:extLst>
      <p:ext uri="{BB962C8B-B14F-4D97-AF65-F5344CB8AC3E}">
        <p14:creationId xmlns:p14="http://schemas.microsoft.com/office/powerpoint/2010/main" val="3544616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Activities and Adaptations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White Canes</a:t>
            </a:r>
          </a:p>
          <a:p>
            <a:pPr marL="342900" indent="-342900" algn="l">
              <a:buFont typeface="Arial"/>
              <a:buChar char="•"/>
            </a:pPr>
            <a:r>
              <a:rPr lang="en-US" dirty="0">
                <a:solidFill>
                  <a:srgbClr val="000000"/>
                </a:solidFill>
              </a:rPr>
              <a:t>Power Chairs</a:t>
            </a:r>
          </a:p>
          <a:p>
            <a:pPr marL="342900" indent="-342900" algn="l">
              <a:buFont typeface="Arial"/>
              <a:buChar char="•"/>
            </a:pPr>
            <a:r>
              <a:rPr lang="en-US" dirty="0">
                <a:solidFill>
                  <a:srgbClr val="000000"/>
                </a:solidFill>
              </a:rPr>
              <a:t>Augmentative Communication Devices</a:t>
            </a:r>
          </a:p>
          <a:p>
            <a:pPr marL="342900" indent="-342900" algn="l">
              <a:buFont typeface="Arial"/>
              <a:buChar char="•"/>
            </a:pPr>
            <a:r>
              <a:rPr lang="en-US" dirty="0">
                <a:solidFill>
                  <a:srgbClr val="000000"/>
                </a:solidFill>
              </a:rPr>
              <a:t>Video Relay Service</a:t>
            </a:r>
          </a:p>
          <a:p>
            <a:endParaRPr lang="en-US" dirty="0"/>
          </a:p>
        </p:txBody>
      </p:sp>
      <p:pic>
        <p:nvPicPr>
          <p:cNvPr id="4" name="Picture 3" descr="ipad-mini-proloquo2go-3-core-home-6x6-landscape-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864" y="3282069"/>
            <a:ext cx="2878666" cy="1983386"/>
          </a:xfrm>
          <a:prstGeom prst="rect">
            <a:avLst/>
          </a:prstGeom>
        </p:spPr>
      </p:pic>
      <p:pic>
        <p:nvPicPr>
          <p:cNvPr id="5" name="Picture 4" descr="two-guys-and-a-comp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835" y="4538133"/>
            <a:ext cx="3249631" cy="2184399"/>
          </a:xfrm>
          <a:prstGeom prst="rect">
            <a:avLst/>
          </a:prstGeom>
        </p:spPr>
      </p:pic>
    </p:spTree>
    <p:extLst>
      <p:ext uri="{BB962C8B-B14F-4D97-AF65-F5344CB8AC3E}">
        <p14:creationId xmlns:p14="http://schemas.microsoft.com/office/powerpoint/2010/main" val="512510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Activities and Adaptations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fontScale="85000" lnSpcReduction="20000"/>
          </a:bodyPr>
          <a:lstStyle/>
          <a:p>
            <a:pPr marL="342900" indent="-342900" algn="l">
              <a:buFont typeface="Arial"/>
              <a:buChar char="•"/>
            </a:pPr>
            <a:r>
              <a:rPr lang="en-US" dirty="0">
                <a:solidFill>
                  <a:srgbClr val="000000"/>
                </a:solidFill>
              </a:rPr>
              <a:t>Adaptive Sports </a:t>
            </a:r>
          </a:p>
          <a:p>
            <a:pPr marL="800100" lvl="1" indent="-342900">
              <a:buFont typeface="Arial"/>
              <a:buChar char="•"/>
            </a:pPr>
            <a:r>
              <a:rPr lang="en-US" dirty="0">
                <a:solidFill>
                  <a:srgbClr val="000000"/>
                </a:solidFill>
              </a:rPr>
              <a:t>Adaptive golf </a:t>
            </a:r>
          </a:p>
          <a:p>
            <a:pPr marL="800100" lvl="1" indent="-342900">
              <a:buFont typeface="Arial"/>
              <a:buChar char="•"/>
            </a:pPr>
            <a:r>
              <a:rPr lang="en-US" dirty="0">
                <a:solidFill>
                  <a:srgbClr val="000000"/>
                </a:solidFill>
              </a:rPr>
              <a:t>Adaptive snow skiing </a:t>
            </a:r>
          </a:p>
          <a:p>
            <a:pPr marL="800100" lvl="1" indent="-342900">
              <a:buFont typeface="Arial"/>
              <a:buChar char="•"/>
            </a:pPr>
            <a:r>
              <a:rPr lang="en-US" dirty="0">
                <a:solidFill>
                  <a:srgbClr val="000000"/>
                </a:solidFill>
              </a:rPr>
              <a:t>Archery</a:t>
            </a:r>
          </a:p>
          <a:p>
            <a:pPr marL="800100" lvl="1" indent="-342900">
              <a:buFont typeface="Arial"/>
              <a:buChar char="•"/>
            </a:pPr>
            <a:r>
              <a:rPr lang="en-US" dirty="0">
                <a:solidFill>
                  <a:srgbClr val="000000"/>
                </a:solidFill>
              </a:rPr>
              <a:t>Beep </a:t>
            </a:r>
            <a:r>
              <a:rPr lang="en-US" dirty="0" smtClean="0">
                <a:solidFill>
                  <a:srgbClr val="000000"/>
                </a:solidFill>
              </a:rPr>
              <a:t>baseball</a:t>
            </a:r>
            <a:endParaRPr lang="en-US" dirty="0">
              <a:solidFill>
                <a:srgbClr val="000000"/>
              </a:solidFill>
            </a:endParaRPr>
          </a:p>
          <a:p>
            <a:pPr marL="800100" lvl="1" indent="-342900">
              <a:buFont typeface="Arial"/>
              <a:buChar char="•"/>
            </a:pPr>
            <a:r>
              <a:rPr lang="en-US" dirty="0">
                <a:solidFill>
                  <a:srgbClr val="000000"/>
                </a:solidFill>
              </a:rPr>
              <a:t>Sitting Volleyball</a:t>
            </a:r>
          </a:p>
          <a:p>
            <a:pPr marL="800100" lvl="1" indent="-342900">
              <a:buFont typeface="Arial"/>
              <a:buChar char="•"/>
            </a:pPr>
            <a:r>
              <a:rPr lang="en-US" dirty="0">
                <a:solidFill>
                  <a:srgbClr val="000000"/>
                </a:solidFill>
              </a:rPr>
              <a:t>Snowboarding</a:t>
            </a:r>
          </a:p>
          <a:p>
            <a:pPr marL="800100" lvl="1" indent="-342900">
              <a:buFont typeface="Arial"/>
              <a:buChar char="•"/>
            </a:pPr>
            <a:r>
              <a:rPr lang="en-US" dirty="0">
                <a:solidFill>
                  <a:srgbClr val="000000"/>
                </a:solidFill>
              </a:rPr>
              <a:t>Wheelchair basketball</a:t>
            </a:r>
          </a:p>
          <a:p>
            <a:pPr marL="800100" lvl="1" indent="-342900">
              <a:buFont typeface="Arial"/>
              <a:buChar char="•"/>
            </a:pPr>
            <a:r>
              <a:rPr lang="en-US" dirty="0">
                <a:solidFill>
                  <a:srgbClr val="000000"/>
                </a:solidFill>
              </a:rPr>
              <a:t>Wheelchair football</a:t>
            </a:r>
          </a:p>
          <a:p>
            <a:pPr marL="800100" lvl="1" indent="-342900">
              <a:buFont typeface="Arial"/>
              <a:buChar char="•"/>
            </a:pPr>
            <a:r>
              <a:rPr lang="en-US" dirty="0">
                <a:solidFill>
                  <a:srgbClr val="000000"/>
                </a:solidFill>
              </a:rPr>
              <a:t>Wheelchair soccer</a:t>
            </a:r>
          </a:p>
          <a:p>
            <a:pPr marL="800100" lvl="1" indent="-342900">
              <a:buFont typeface="Arial"/>
              <a:buChar char="•"/>
            </a:pPr>
            <a:r>
              <a:rPr lang="en-US" dirty="0">
                <a:solidFill>
                  <a:srgbClr val="000000"/>
                </a:solidFill>
              </a:rPr>
              <a:t>Wheelchair tennis</a:t>
            </a:r>
          </a:p>
          <a:p>
            <a:pPr marL="342900" indent="-342900" algn="l">
              <a:buFont typeface="Arial"/>
              <a:buChar char="•"/>
            </a:pPr>
            <a:endParaRPr lang="en-US" dirty="0">
              <a:solidFill>
                <a:srgbClr val="000000"/>
              </a:solidFill>
            </a:endParaRPr>
          </a:p>
        </p:txBody>
      </p:sp>
      <p:pic>
        <p:nvPicPr>
          <p:cNvPr id="4" name="Picture 3" descr="Wheel-Chair-Archery-Disabled-Persons-2351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831" y="3640666"/>
            <a:ext cx="2764369" cy="2573867"/>
          </a:xfrm>
          <a:prstGeom prst="rect">
            <a:avLst/>
          </a:prstGeom>
        </p:spPr>
      </p:pic>
      <p:pic>
        <p:nvPicPr>
          <p:cNvPr id="5" name="Picture 4" descr="chaircontr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801" y="3640665"/>
            <a:ext cx="3492498" cy="2573867"/>
          </a:xfrm>
          <a:prstGeom prst="rect">
            <a:avLst/>
          </a:prstGeom>
        </p:spPr>
      </p:pic>
    </p:spTree>
    <p:extLst>
      <p:ext uri="{BB962C8B-B14F-4D97-AF65-F5344CB8AC3E}">
        <p14:creationId xmlns:p14="http://schemas.microsoft.com/office/powerpoint/2010/main" val="1656331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Activities and Adaptations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Can you Adapt?</a:t>
            </a:r>
          </a:p>
          <a:p>
            <a:pPr marL="800100" lvl="1" indent="-342900">
              <a:buFont typeface="Arial"/>
              <a:buChar char="•"/>
            </a:pPr>
            <a:r>
              <a:rPr lang="en-US" dirty="0">
                <a:solidFill>
                  <a:srgbClr val="000000"/>
                </a:solidFill>
              </a:rPr>
              <a:t>Test your creativity. Choose one of your favorite activities and think of ways you could adapt it so people with various types of disabilities could enjoy it too.</a:t>
            </a:r>
          </a:p>
          <a:p>
            <a:pPr marL="800100" lvl="1" indent="-342900">
              <a:buFont typeface="Arial"/>
              <a:buChar char="•"/>
            </a:pPr>
            <a:r>
              <a:rPr lang="en-US" dirty="0">
                <a:solidFill>
                  <a:srgbClr val="000000"/>
                </a:solidFill>
              </a:rPr>
              <a:t>Will you need to modify rules?</a:t>
            </a:r>
          </a:p>
          <a:p>
            <a:pPr marL="800100" lvl="1" indent="-342900">
              <a:buFont typeface="Arial"/>
              <a:buChar char="•"/>
            </a:pPr>
            <a:r>
              <a:rPr lang="en-US" dirty="0">
                <a:solidFill>
                  <a:srgbClr val="000000"/>
                </a:solidFill>
              </a:rPr>
              <a:t>Will you need to create specialized equipment?</a:t>
            </a:r>
          </a:p>
          <a:p>
            <a:endParaRPr lang="en-US" dirty="0"/>
          </a:p>
        </p:txBody>
      </p:sp>
      <p:pic>
        <p:nvPicPr>
          <p:cNvPr id="4" name="Picture 3" descr="x535.jpg.pagespeed.ic.19qgOL_WD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571" y="4402664"/>
            <a:ext cx="2263494" cy="2235200"/>
          </a:xfrm>
          <a:prstGeom prst="rect">
            <a:avLst/>
          </a:prstGeom>
        </p:spPr>
      </p:pic>
    </p:spTree>
    <p:extLst>
      <p:ext uri="{BB962C8B-B14F-4D97-AF65-F5344CB8AC3E}">
        <p14:creationId xmlns:p14="http://schemas.microsoft.com/office/powerpoint/2010/main" val="1124100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Disability Awareness</a:t>
            </a:r>
            <a:endParaRPr lang="en-US" dirty="0">
              <a:latin typeface="Franklin Gothic Heavy" charset="0"/>
              <a:ea typeface="Franklin Gothic Heavy" charset="0"/>
              <a:cs typeface="Franklin Gothic Heavy" charset="0"/>
            </a:endParaRPr>
          </a:p>
        </p:txBody>
      </p:sp>
      <p:sp>
        <p:nvSpPr>
          <p:cNvPr id="3" name="Subtitle 2"/>
          <p:cNvSpPr>
            <a:spLocks noGrp="1"/>
          </p:cNvSpPr>
          <p:nvPr>
            <p:ph type="subTitle" idx="1"/>
          </p:nvPr>
        </p:nvSpPr>
        <p:spPr/>
        <p:txBody>
          <a:bodyPr/>
          <a:lstStyle/>
          <a:p>
            <a:r>
              <a:rPr lang="en-US" dirty="0" smtClean="0">
                <a:latin typeface="Franklin Gothic Demi Cond" charset="0"/>
                <a:ea typeface="Franklin Gothic Demi Cond" charset="0"/>
                <a:cs typeface="Franklin Gothic Demi Cond" charset="0"/>
              </a:rPr>
              <a:t>Accessibility</a:t>
            </a:r>
            <a:endParaRPr lang="en-US" dirty="0">
              <a:latin typeface="Franklin Gothic Demi Cond" charset="0"/>
              <a:ea typeface="Franklin Gothic Demi Cond" charset="0"/>
              <a:cs typeface="Franklin Gothic Demi Cond" charset="0"/>
            </a:endParaRPr>
          </a:p>
        </p:txBody>
      </p:sp>
      <p:sp>
        <p:nvSpPr>
          <p:cNvPr id="4" name="TextBox 3"/>
          <p:cNvSpPr txBox="1"/>
          <p:nvPr/>
        </p:nvSpPr>
        <p:spPr>
          <a:xfrm>
            <a:off x="2065867" y="381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477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Disability Awareness</a:t>
            </a:r>
            <a:endParaRPr lang="en-US" dirty="0">
              <a:latin typeface="Franklin Gothic Heavy" charset="0"/>
              <a:ea typeface="Franklin Gothic Heavy" charset="0"/>
              <a:cs typeface="Franklin Gothic Heavy" charset="0"/>
            </a:endParaRPr>
          </a:p>
        </p:txBody>
      </p:sp>
      <p:sp>
        <p:nvSpPr>
          <p:cNvPr id="3" name="Subtitle 2"/>
          <p:cNvSpPr>
            <a:spLocks noGrp="1"/>
          </p:cNvSpPr>
          <p:nvPr>
            <p:ph type="subTitle" idx="1"/>
          </p:nvPr>
        </p:nvSpPr>
        <p:spPr/>
        <p:txBody>
          <a:bodyPr/>
          <a:lstStyle/>
          <a:p>
            <a:r>
              <a:rPr lang="en-US" dirty="0" smtClean="0">
                <a:latin typeface="Franklin Gothic Demi Cond" charset="0"/>
                <a:ea typeface="Franklin Gothic Demi Cond" charset="0"/>
                <a:cs typeface="Franklin Gothic Demi Cond" charset="0"/>
              </a:rPr>
              <a:t>Topics</a:t>
            </a:r>
            <a:endParaRPr lang="en-US" dirty="0">
              <a:latin typeface="Franklin Gothic Demi Cond" charset="0"/>
              <a:ea typeface="Franklin Gothic Demi Cond" charset="0"/>
              <a:cs typeface="Franklin Gothic Demi Cond" charset="0"/>
            </a:endParaRPr>
          </a:p>
        </p:txBody>
      </p:sp>
      <p:sp>
        <p:nvSpPr>
          <p:cNvPr id="4" name="TextBox 3"/>
          <p:cNvSpPr txBox="1"/>
          <p:nvPr/>
        </p:nvSpPr>
        <p:spPr>
          <a:xfrm>
            <a:off x="2065867" y="381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0843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Accessibility</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Next time you are in a public place, look at how accessible (usable) the location is for people with disabilities. Are there:</a:t>
            </a:r>
          </a:p>
          <a:p>
            <a:pPr marL="800100" lvl="1" indent="-342900">
              <a:buFont typeface="Arial"/>
              <a:buChar char="•"/>
            </a:pPr>
            <a:r>
              <a:rPr lang="en-US" dirty="0">
                <a:solidFill>
                  <a:srgbClr val="000000"/>
                </a:solidFill>
              </a:rPr>
              <a:t>Ramps and Curb-cuts for wheelchair users?</a:t>
            </a:r>
          </a:p>
          <a:p>
            <a:pPr marL="800100" lvl="1" indent="-342900">
              <a:buFont typeface="Arial"/>
              <a:buChar char="•"/>
            </a:pPr>
            <a:r>
              <a:rPr lang="en-US" dirty="0">
                <a:solidFill>
                  <a:srgbClr val="000000"/>
                </a:solidFill>
              </a:rPr>
              <a:t>Steps that are low and wide enough to be easily climbed by people using crutches or canes?</a:t>
            </a:r>
          </a:p>
          <a:p>
            <a:pPr marL="800100" lvl="1" indent="-342900">
              <a:buFont typeface="Arial"/>
              <a:buChar char="•"/>
            </a:pPr>
            <a:r>
              <a:rPr lang="en-US" dirty="0">
                <a:solidFill>
                  <a:srgbClr val="000000"/>
                </a:solidFill>
              </a:rPr>
              <a:t>Wide doorways?</a:t>
            </a:r>
          </a:p>
          <a:p>
            <a:pPr marL="800100" lvl="1" indent="-342900">
              <a:buFont typeface="Arial"/>
              <a:buChar char="•"/>
            </a:pPr>
            <a:r>
              <a:rPr lang="en-US" dirty="0">
                <a:solidFill>
                  <a:srgbClr val="000000"/>
                </a:solidFill>
              </a:rPr>
              <a:t>Elevators?</a:t>
            </a:r>
          </a:p>
          <a:p>
            <a:pPr marL="800100" lvl="1" indent="-342900">
              <a:buFont typeface="Arial"/>
              <a:buChar char="•"/>
            </a:pPr>
            <a:r>
              <a:rPr lang="en-US" dirty="0">
                <a:solidFill>
                  <a:srgbClr val="000000"/>
                </a:solidFill>
              </a:rPr>
              <a:t>Signs and directions printed in Braille?</a:t>
            </a:r>
          </a:p>
          <a:p>
            <a:pPr marL="800100" lvl="1" indent="-342900">
              <a:buFont typeface="Arial"/>
              <a:buChar char="•"/>
            </a:pPr>
            <a:r>
              <a:rPr lang="en-US" dirty="0">
                <a:solidFill>
                  <a:srgbClr val="000000"/>
                </a:solidFill>
              </a:rPr>
              <a:t>Visual warning signals and directions for people </a:t>
            </a:r>
            <a:r>
              <a:rPr lang="en-US" dirty="0"/>
              <a:t>who are deaf?</a:t>
            </a:r>
          </a:p>
          <a:p>
            <a:endParaRPr lang="en-US" dirty="0"/>
          </a:p>
        </p:txBody>
      </p:sp>
    </p:spTree>
    <p:extLst>
      <p:ext uri="{BB962C8B-B14F-4D97-AF65-F5344CB8AC3E}">
        <p14:creationId xmlns:p14="http://schemas.microsoft.com/office/powerpoint/2010/main" val="2740754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Accessibility </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Simple adaptations:</a:t>
            </a:r>
          </a:p>
          <a:p>
            <a:endParaRPr lang="en-US" dirty="0"/>
          </a:p>
        </p:txBody>
      </p:sp>
      <p:pic>
        <p:nvPicPr>
          <p:cNvPr id="4" name="Picture 3" descr="Outdoor-Aluminum-Braille-Signs-56363-l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953" y="3928532"/>
            <a:ext cx="2793963" cy="2793963"/>
          </a:xfrm>
          <a:prstGeom prst="rect">
            <a:avLst/>
          </a:prstGeom>
        </p:spPr>
      </p:pic>
      <p:pic>
        <p:nvPicPr>
          <p:cNvPr id="5" name="Picture 4" descr="wood-ramp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899" y="3928533"/>
            <a:ext cx="4864101" cy="2793964"/>
          </a:xfrm>
          <a:prstGeom prst="rect">
            <a:avLst/>
          </a:prstGeom>
        </p:spPr>
      </p:pic>
    </p:spTree>
    <p:extLst>
      <p:ext uri="{BB962C8B-B14F-4D97-AF65-F5344CB8AC3E}">
        <p14:creationId xmlns:p14="http://schemas.microsoft.com/office/powerpoint/2010/main" val="2858999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Disability Awareness</a:t>
            </a:r>
            <a:endParaRPr lang="en-US" dirty="0">
              <a:latin typeface="Franklin Gothic Heavy" charset="0"/>
              <a:ea typeface="Franklin Gothic Heavy" charset="0"/>
              <a:cs typeface="Franklin Gothic Heavy" charset="0"/>
            </a:endParaRPr>
          </a:p>
        </p:txBody>
      </p:sp>
      <p:sp>
        <p:nvSpPr>
          <p:cNvPr id="3" name="Subtitle 2"/>
          <p:cNvSpPr>
            <a:spLocks noGrp="1"/>
          </p:cNvSpPr>
          <p:nvPr>
            <p:ph type="subTitle" idx="1"/>
          </p:nvPr>
        </p:nvSpPr>
        <p:spPr/>
        <p:txBody>
          <a:bodyPr/>
          <a:lstStyle/>
          <a:p>
            <a:r>
              <a:rPr lang="en-US" dirty="0" smtClean="0">
                <a:latin typeface="Franklin Gothic Demi Cond" charset="0"/>
                <a:ea typeface="Franklin Gothic Demi Cond" charset="0"/>
                <a:cs typeface="Franklin Gothic Demi Cond" charset="0"/>
              </a:rPr>
              <a:t>Advocacy, Attitudes, and Awareness</a:t>
            </a:r>
            <a:endParaRPr lang="en-US" dirty="0">
              <a:latin typeface="Franklin Gothic Demi Cond" charset="0"/>
              <a:ea typeface="Franklin Gothic Demi Cond" charset="0"/>
              <a:cs typeface="Franklin Gothic Demi Cond" charset="0"/>
            </a:endParaRPr>
          </a:p>
        </p:txBody>
      </p:sp>
      <p:sp>
        <p:nvSpPr>
          <p:cNvPr id="4" name="TextBox 3"/>
          <p:cNvSpPr txBox="1"/>
          <p:nvPr/>
        </p:nvSpPr>
        <p:spPr>
          <a:xfrm>
            <a:off x="2065867" y="381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541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normAutofit fontScale="90000"/>
          </a:bodyPr>
          <a:lstStyle/>
          <a:p>
            <a:r>
              <a:rPr lang="en-US" dirty="0" smtClean="0">
                <a:solidFill>
                  <a:srgbClr val="000000"/>
                </a:solidFill>
              </a:rPr>
              <a:t>Advocacy, Attitudes, and Awareness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Advocacy</a:t>
            </a:r>
          </a:p>
          <a:p>
            <a:pPr marL="342900" indent="-342900" algn="l">
              <a:buFont typeface="Arial"/>
              <a:buChar char="•"/>
            </a:pPr>
            <a:r>
              <a:rPr lang="en-US" dirty="0">
                <a:solidFill>
                  <a:srgbClr val="000000"/>
                </a:solidFill>
              </a:rPr>
              <a:t>Become an Advocate </a:t>
            </a:r>
          </a:p>
          <a:p>
            <a:endParaRPr lang="en-US" dirty="0"/>
          </a:p>
        </p:txBody>
      </p:sp>
      <p:pic>
        <p:nvPicPr>
          <p:cNvPr id="4" name="Picture 3" descr="BeAnAdvoc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938" y="3860799"/>
            <a:ext cx="7405512" cy="2777067"/>
          </a:xfrm>
          <a:prstGeom prst="rect">
            <a:avLst/>
          </a:prstGeom>
        </p:spPr>
      </p:pic>
    </p:spTree>
    <p:extLst>
      <p:ext uri="{BB962C8B-B14F-4D97-AF65-F5344CB8AC3E}">
        <p14:creationId xmlns:p14="http://schemas.microsoft.com/office/powerpoint/2010/main" val="2938077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Special Olympics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endParaRPr lang="en-US" dirty="0"/>
          </a:p>
        </p:txBody>
      </p:sp>
      <p:pic>
        <p:nvPicPr>
          <p:cNvPr id="4" name="Content Placeholder 3" descr="soee-2010-games-track2.jpg"/>
          <p:cNvPicPr>
            <a:picLocks noGrp="1" noChangeAspect="1"/>
          </p:cNvPicPr>
          <p:nvPr>
            <p:ph idx="1"/>
          </p:nvPr>
        </p:nvPicPr>
        <p:blipFill>
          <a:blip r:embed="rId3">
            <a:extLst>
              <a:ext uri="{28A0092B-C50C-407E-A947-70E740481C1C}">
                <a14:useLocalDpi xmlns:a14="http://schemas.microsoft.com/office/drawing/2010/main" val="0"/>
              </a:ext>
            </a:extLst>
          </a:blip>
          <a:srcRect t="12442" b="12442"/>
          <a:stretch>
            <a:fillRect/>
          </a:stretch>
        </p:blipFill>
        <p:spPr>
          <a:xfrm>
            <a:off x="2803558" y="3638050"/>
            <a:ext cx="7051644" cy="2847417"/>
          </a:xfrm>
        </p:spPr>
      </p:pic>
      <p:pic>
        <p:nvPicPr>
          <p:cNvPr id="5" name="Picture 4" descr="soee-2010-games-track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558" y="3522133"/>
            <a:ext cx="7051644" cy="3216148"/>
          </a:xfrm>
          <a:prstGeom prst="rect">
            <a:avLst/>
          </a:prstGeom>
        </p:spPr>
      </p:pic>
    </p:spTree>
    <p:extLst>
      <p:ext uri="{BB962C8B-B14F-4D97-AF65-F5344CB8AC3E}">
        <p14:creationId xmlns:p14="http://schemas.microsoft.com/office/powerpoint/2010/main" val="47042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normAutofit fontScale="90000"/>
          </a:bodyPr>
          <a:lstStyle/>
          <a:p>
            <a:r>
              <a:rPr lang="en-US" dirty="0" smtClean="0">
                <a:solidFill>
                  <a:srgbClr val="000000"/>
                </a:solidFill>
              </a:rPr>
              <a:t>Advocacy, Attitudes, and </a:t>
            </a:r>
            <a:r>
              <a:rPr lang="en-US" dirty="0" err="1" smtClean="0">
                <a:solidFill>
                  <a:srgbClr val="000000"/>
                </a:solidFill>
              </a:rPr>
              <a:t>Awarenss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Myths and Misconceptions</a:t>
            </a:r>
          </a:p>
          <a:p>
            <a:pPr marL="800100" lvl="1" indent="-342900">
              <a:buFont typeface="Arial"/>
              <a:buChar char="•"/>
            </a:pPr>
            <a:r>
              <a:rPr lang="en-US" dirty="0">
                <a:solidFill>
                  <a:srgbClr val="000000"/>
                </a:solidFill>
              </a:rPr>
              <a:t>Myths: a person with a disability is sick</a:t>
            </a:r>
          </a:p>
          <a:p>
            <a:pPr marL="800100" lvl="1" indent="-342900">
              <a:buFont typeface="Arial"/>
              <a:buChar char="•"/>
            </a:pPr>
            <a:r>
              <a:rPr lang="en-US" dirty="0">
                <a:solidFill>
                  <a:srgbClr val="000000"/>
                </a:solidFill>
              </a:rPr>
              <a:t>Myths: Only people in wheelchairs or who use crutches are disables</a:t>
            </a:r>
          </a:p>
          <a:p>
            <a:pPr marL="800100" lvl="1" indent="-342900">
              <a:buFont typeface="Arial"/>
              <a:buChar char="•"/>
            </a:pPr>
            <a:r>
              <a:rPr lang="en-US" dirty="0">
                <a:solidFill>
                  <a:srgbClr val="000000"/>
                </a:solidFill>
              </a:rPr>
              <a:t>Myths: People with disabilities can do only light work or only simple, repetitive work</a:t>
            </a:r>
          </a:p>
          <a:p>
            <a:pPr marL="800100" lvl="1" indent="-342900">
              <a:buFont typeface="Arial"/>
              <a:buChar char="•"/>
            </a:pPr>
            <a:r>
              <a:rPr lang="en-US" dirty="0">
                <a:solidFill>
                  <a:srgbClr val="000000"/>
                </a:solidFill>
              </a:rPr>
              <a:t>Myths: People who are deaf cannot speak</a:t>
            </a:r>
          </a:p>
          <a:p>
            <a:pPr marL="800100" lvl="1" indent="-342900">
              <a:buFont typeface="Arial"/>
              <a:buChar char="•"/>
            </a:pPr>
            <a:r>
              <a:rPr lang="en-US" dirty="0">
                <a:solidFill>
                  <a:srgbClr val="000000"/>
                </a:solidFill>
              </a:rPr>
              <a:t>Myths: People who are blind have extra sharp hearing</a:t>
            </a:r>
          </a:p>
          <a:p>
            <a:endParaRPr lang="en-US" dirty="0"/>
          </a:p>
        </p:txBody>
      </p:sp>
      <p:pic>
        <p:nvPicPr>
          <p:cNvPr id="4" name="Picture 3" descr="daredevil_1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934" y="5076352"/>
            <a:ext cx="2404534" cy="1544582"/>
          </a:xfrm>
          <a:prstGeom prst="rect">
            <a:avLst/>
          </a:prstGeom>
        </p:spPr>
      </p:pic>
    </p:spTree>
    <p:extLst>
      <p:ext uri="{BB962C8B-B14F-4D97-AF65-F5344CB8AC3E}">
        <p14:creationId xmlns:p14="http://schemas.microsoft.com/office/powerpoint/2010/main" val="14963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normAutofit fontScale="90000"/>
          </a:bodyPr>
          <a:lstStyle/>
          <a:p>
            <a:r>
              <a:rPr lang="en-US" dirty="0" smtClean="0">
                <a:solidFill>
                  <a:srgbClr val="000000"/>
                </a:solidFill>
              </a:rPr>
              <a:t>Advocacy, Attitudes, and Awareness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Changing Attitudes</a:t>
            </a:r>
          </a:p>
          <a:p>
            <a:endParaRPr lang="en-US" dirty="0"/>
          </a:p>
        </p:txBody>
      </p:sp>
      <p:pic>
        <p:nvPicPr>
          <p:cNvPr id="4" name="Picture 3" descr="854480c13094EDNmain84Zoomer_Top_10_TIps_Banner_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99" y="3742267"/>
            <a:ext cx="6413500" cy="2969778"/>
          </a:xfrm>
          <a:prstGeom prst="rect">
            <a:avLst/>
          </a:prstGeom>
        </p:spPr>
      </p:pic>
      <p:sp>
        <p:nvSpPr>
          <p:cNvPr id="5" name="Rectangle 4"/>
          <p:cNvSpPr/>
          <p:nvPr/>
        </p:nvSpPr>
        <p:spPr>
          <a:xfrm>
            <a:off x="5892800" y="5943600"/>
            <a:ext cx="2472267" cy="203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466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Heavy" charset="0"/>
                <a:ea typeface="Franklin Gothic Heavy" charset="0"/>
                <a:cs typeface="Franklin Gothic Heavy" charset="0"/>
              </a:rPr>
              <a:t>Disability Awareness</a:t>
            </a:r>
            <a:endParaRPr lang="en-US" dirty="0">
              <a:latin typeface="Franklin Gothic Heavy" charset="0"/>
              <a:ea typeface="Franklin Gothic Heavy" charset="0"/>
              <a:cs typeface="Franklin Gothic Heavy" charset="0"/>
            </a:endParaRPr>
          </a:p>
        </p:txBody>
      </p:sp>
      <p:sp>
        <p:nvSpPr>
          <p:cNvPr id="3" name="Subtitle 2"/>
          <p:cNvSpPr>
            <a:spLocks noGrp="1"/>
          </p:cNvSpPr>
          <p:nvPr>
            <p:ph type="subTitle" idx="1"/>
          </p:nvPr>
        </p:nvSpPr>
        <p:spPr/>
        <p:txBody>
          <a:bodyPr/>
          <a:lstStyle/>
          <a:p>
            <a:r>
              <a:rPr lang="en-US" dirty="0" smtClean="0">
                <a:latin typeface="Franklin Gothic Demi Cond" charset="0"/>
                <a:ea typeface="Franklin Gothic Demi Cond" charset="0"/>
                <a:cs typeface="Franklin Gothic Demi Cond" charset="0"/>
              </a:rPr>
              <a:t>Career Opportunities</a:t>
            </a:r>
            <a:endParaRPr lang="en-US" dirty="0">
              <a:latin typeface="Franklin Gothic Demi Cond" charset="0"/>
              <a:ea typeface="Franklin Gothic Demi Cond" charset="0"/>
              <a:cs typeface="Franklin Gothic Demi Cond" charset="0"/>
            </a:endParaRPr>
          </a:p>
        </p:txBody>
      </p:sp>
      <p:sp>
        <p:nvSpPr>
          <p:cNvPr id="4" name="TextBox 3"/>
          <p:cNvSpPr txBox="1"/>
          <p:nvPr/>
        </p:nvSpPr>
        <p:spPr>
          <a:xfrm>
            <a:off x="2065867" y="381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9481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Career Opportunities </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Occupational therapists</a:t>
            </a:r>
          </a:p>
          <a:p>
            <a:endParaRPr lang="en-US" dirty="0"/>
          </a:p>
        </p:txBody>
      </p:sp>
      <p:pic>
        <p:nvPicPr>
          <p:cNvPr id="4" name="Picture 3" descr="1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984" y="3207596"/>
            <a:ext cx="3437466" cy="3523403"/>
          </a:xfrm>
          <a:prstGeom prst="rect">
            <a:avLst/>
          </a:prstGeom>
        </p:spPr>
      </p:pic>
    </p:spTree>
    <p:extLst>
      <p:ext uri="{BB962C8B-B14F-4D97-AF65-F5344CB8AC3E}">
        <p14:creationId xmlns:p14="http://schemas.microsoft.com/office/powerpoint/2010/main" val="566537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Career Opportunities </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Physical therapists </a:t>
            </a:r>
          </a:p>
          <a:p>
            <a:endParaRPr lang="en-US" dirty="0"/>
          </a:p>
        </p:txBody>
      </p:sp>
      <p:pic>
        <p:nvPicPr>
          <p:cNvPr id="4" name="Picture 3" descr="0912BIZWALK-article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588" y="3352800"/>
            <a:ext cx="5217294" cy="3217333"/>
          </a:xfrm>
          <a:prstGeom prst="rect">
            <a:avLst/>
          </a:prstGeom>
        </p:spPr>
      </p:pic>
    </p:spTree>
    <p:extLst>
      <p:ext uri="{BB962C8B-B14F-4D97-AF65-F5344CB8AC3E}">
        <p14:creationId xmlns:p14="http://schemas.microsoft.com/office/powerpoint/2010/main" val="88260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Topics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People First </a:t>
            </a:r>
          </a:p>
          <a:p>
            <a:pPr marL="342900" indent="-342900" algn="l">
              <a:buFont typeface="Arial"/>
              <a:buChar char="•"/>
            </a:pPr>
            <a:r>
              <a:rPr lang="en-US" dirty="0">
                <a:solidFill>
                  <a:srgbClr val="000000"/>
                </a:solidFill>
              </a:rPr>
              <a:t>Agencies </a:t>
            </a:r>
          </a:p>
          <a:p>
            <a:pPr marL="342900" indent="-342900" algn="l">
              <a:buFont typeface="Arial"/>
              <a:buChar char="•"/>
            </a:pPr>
            <a:r>
              <a:rPr lang="en-US" dirty="0">
                <a:solidFill>
                  <a:srgbClr val="000000"/>
                </a:solidFill>
              </a:rPr>
              <a:t>Activities and Adaptations</a:t>
            </a:r>
          </a:p>
          <a:p>
            <a:pPr marL="342900" indent="-342900" algn="l">
              <a:buFont typeface="Arial"/>
              <a:buChar char="•"/>
            </a:pPr>
            <a:r>
              <a:rPr lang="en-US" dirty="0">
                <a:solidFill>
                  <a:srgbClr val="000000"/>
                </a:solidFill>
              </a:rPr>
              <a:t>Accessibility </a:t>
            </a:r>
          </a:p>
          <a:p>
            <a:pPr marL="342900" indent="-342900" algn="l">
              <a:buFont typeface="Arial"/>
              <a:buChar char="•"/>
            </a:pPr>
            <a:r>
              <a:rPr lang="en-US" dirty="0">
                <a:solidFill>
                  <a:srgbClr val="000000"/>
                </a:solidFill>
              </a:rPr>
              <a:t>Advocacy, attitudes, and awareness</a:t>
            </a:r>
          </a:p>
          <a:p>
            <a:pPr marL="342900" indent="-342900" algn="l">
              <a:buFont typeface="Arial"/>
              <a:buChar char="•"/>
            </a:pPr>
            <a:r>
              <a:rPr lang="en-US" dirty="0">
                <a:solidFill>
                  <a:srgbClr val="000000"/>
                </a:solidFill>
              </a:rPr>
              <a:t>Career Opportunities </a:t>
            </a:r>
          </a:p>
          <a:p>
            <a:endParaRPr lang="en-US" dirty="0"/>
          </a:p>
        </p:txBody>
      </p:sp>
    </p:spTree>
    <p:extLst>
      <p:ext uri="{BB962C8B-B14F-4D97-AF65-F5344CB8AC3E}">
        <p14:creationId xmlns:p14="http://schemas.microsoft.com/office/powerpoint/2010/main" val="2040332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Career Opportunities </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Special education teachers </a:t>
            </a:r>
          </a:p>
          <a:p>
            <a:pPr algn="l"/>
            <a:endParaRPr lang="en-US" dirty="0">
              <a:solidFill>
                <a:srgbClr val="000000"/>
              </a:solidFill>
            </a:endParaRPr>
          </a:p>
        </p:txBody>
      </p:sp>
      <p:pic>
        <p:nvPicPr>
          <p:cNvPr id="4" name="Picture 3" descr="Special_Ed_Resourc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893" y="3640667"/>
            <a:ext cx="4530344" cy="2844800"/>
          </a:xfrm>
          <a:prstGeom prst="rect">
            <a:avLst/>
          </a:prstGeom>
        </p:spPr>
      </p:pic>
    </p:spTree>
    <p:extLst>
      <p:ext uri="{BB962C8B-B14F-4D97-AF65-F5344CB8AC3E}">
        <p14:creationId xmlns:p14="http://schemas.microsoft.com/office/powerpoint/2010/main" val="767565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Career Opportunities </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Physician</a:t>
            </a:r>
          </a:p>
          <a:p>
            <a:endParaRPr lang="en-US" dirty="0"/>
          </a:p>
        </p:txBody>
      </p:sp>
      <p:pic>
        <p:nvPicPr>
          <p:cNvPr id="4" name="Picture 3" descr="Physici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866" y="3352800"/>
            <a:ext cx="5440756" cy="3132667"/>
          </a:xfrm>
          <a:prstGeom prst="rect">
            <a:avLst/>
          </a:prstGeom>
        </p:spPr>
      </p:pic>
    </p:spTree>
    <p:extLst>
      <p:ext uri="{BB962C8B-B14F-4D97-AF65-F5344CB8AC3E}">
        <p14:creationId xmlns:p14="http://schemas.microsoft.com/office/powerpoint/2010/main" val="2513703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Career Opportunities </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Audiologists</a:t>
            </a:r>
          </a:p>
          <a:p>
            <a:pPr marL="342900" indent="-342900" algn="l">
              <a:buFont typeface="Arial"/>
              <a:buChar char="•"/>
            </a:pPr>
            <a:r>
              <a:rPr lang="en-US" dirty="0">
                <a:solidFill>
                  <a:srgbClr val="000000"/>
                </a:solidFill>
              </a:rPr>
              <a:t>Speech Therapists</a:t>
            </a:r>
          </a:p>
          <a:p>
            <a:pPr marL="342900" indent="-342900" algn="l">
              <a:buFont typeface="Arial"/>
              <a:buChar char="•"/>
            </a:pPr>
            <a:r>
              <a:rPr lang="en-US" dirty="0">
                <a:solidFill>
                  <a:srgbClr val="000000"/>
                </a:solidFill>
              </a:rPr>
              <a:t>Psychologists</a:t>
            </a:r>
          </a:p>
          <a:p>
            <a:pPr marL="342900" indent="-342900" algn="l">
              <a:buFont typeface="Arial"/>
              <a:buChar char="•"/>
            </a:pPr>
            <a:r>
              <a:rPr lang="en-US" dirty="0">
                <a:solidFill>
                  <a:srgbClr val="000000"/>
                </a:solidFill>
              </a:rPr>
              <a:t>Physicians </a:t>
            </a:r>
          </a:p>
          <a:p>
            <a:endParaRPr lang="en-US" dirty="0"/>
          </a:p>
        </p:txBody>
      </p:sp>
    </p:spTree>
    <p:extLst>
      <p:ext uri="{BB962C8B-B14F-4D97-AF65-F5344CB8AC3E}">
        <p14:creationId xmlns:p14="http://schemas.microsoft.com/office/powerpoint/2010/main" val="76441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16" y="3805767"/>
            <a:ext cx="10515600" cy="1180041"/>
          </a:xfrm>
        </p:spPr>
        <p:txBody>
          <a:bodyPr/>
          <a:lstStyle/>
          <a:p>
            <a:r>
              <a:rPr lang="en-US" dirty="0" smtClean="0">
                <a:solidFill>
                  <a:srgbClr val="000000"/>
                </a:solidFill>
              </a:rPr>
              <a:t>The End</a:t>
            </a:r>
            <a:endParaRPr lang="en-US" dirty="0">
              <a:solidFill>
                <a:srgbClr val="000000"/>
              </a:solidFill>
            </a:endParaRPr>
          </a:p>
        </p:txBody>
      </p:sp>
    </p:spTree>
    <p:extLst>
      <p:ext uri="{BB962C8B-B14F-4D97-AF65-F5344CB8AC3E}">
        <p14:creationId xmlns:p14="http://schemas.microsoft.com/office/powerpoint/2010/main" val="1753600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People First</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People who have disabilities are not defined by their disabilities.</a:t>
            </a:r>
          </a:p>
          <a:p>
            <a:pPr marL="342900" indent="-342900" algn="l">
              <a:buFont typeface="Arial"/>
              <a:buChar char="•"/>
            </a:pPr>
            <a:r>
              <a:rPr lang="en-US" dirty="0">
                <a:solidFill>
                  <a:srgbClr val="000000"/>
                </a:solidFill>
              </a:rPr>
              <a:t>Person-First </a:t>
            </a:r>
            <a:r>
              <a:rPr lang="en-US" dirty="0" smtClean="0">
                <a:solidFill>
                  <a:srgbClr val="000000"/>
                </a:solidFill>
              </a:rPr>
              <a:t>Language</a:t>
            </a:r>
            <a:endParaRPr lang="en-US" dirty="0">
              <a:solidFill>
                <a:srgbClr val="000000"/>
              </a:solidFill>
            </a:endParaRPr>
          </a:p>
          <a:p>
            <a:pPr lvl="1"/>
            <a:r>
              <a:rPr lang="en-US" dirty="0">
                <a:solidFill>
                  <a:srgbClr val="000000"/>
                </a:solidFill>
              </a:rPr>
              <a:t>The condition and the person are not one and the same.</a:t>
            </a:r>
          </a:p>
          <a:p>
            <a:endParaRPr lang="en-US" dirty="0"/>
          </a:p>
        </p:txBody>
      </p:sp>
    </p:spTree>
    <p:extLst>
      <p:ext uri="{BB962C8B-B14F-4D97-AF65-F5344CB8AC3E}">
        <p14:creationId xmlns:p14="http://schemas.microsoft.com/office/powerpoint/2010/main" val="2182852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9790343"/>
              </p:ext>
            </p:extLst>
          </p:nvPr>
        </p:nvGraphicFramePr>
        <p:xfrm>
          <a:off x="649715" y="147686"/>
          <a:ext cx="10932684" cy="6557093"/>
        </p:xfrm>
        <a:graphic>
          <a:graphicData uri="http://schemas.openxmlformats.org/drawingml/2006/table">
            <a:tbl>
              <a:tblPr firstRow="1" bandRow="1">
                <a:tableStyleId>{5C22544A-7EE6-4342-B048-85BDC9FD1C3A}</a:tableStyleId>
              </a:tblPr>
              <a:tblGrid>
                <a:gridCol w="5538927"/>
                <a:gridCol w="5393757"/>
              </a:tblGrid>
              <a:tr h="464135">
                <a:tc>
                  <a:txBody>
                    <a:bodyPr/>
                    <a:lstStyle/>
                    <a:p>
                      <a:r>
                        <a:rPr lang="en-US" sz="1200" dirty="0" smtClean="0"/>
                        <a:t>Say </a:t>
                      </a:r>
                      <a:endParaRPr lang="en-US" sz="1200" dirty="0"/>
                    </a:p>
                  </a:txBody>
                  <a:tcPr marL="121920" marR="121920"/>
                </a:tc>
                <a:tc>
                  <a:txBody>
                    <a:bodyPr/>
                    <a:lstStyle/>
                    <a:p>
                      <a:r>
                        <a:rPr lang="en-US" sz="1200" dirty="0" smtClean="0"/>
                        <a:t>Instead of</a:t>
                      </a:r>
                      <a:endParaRPr lang="en-US" sz="1200" dirty="0"/>
                    </a:p>
                  </a:txBody>
                  <a:tcPr marL="121920" marR="121920"/>
                </a:tc>
              </a:tr>
              <a:tr h="464135">
                <a:tc>
                  <a:txBody>
                    <a:bodyPr/>
                    <a:lstStyle/>
                    <a:p>
                      <a:r>
                        <a:rPr lang="en-US" sz="1200" dirty="0" smtClean="0"/>
                        <a:t>Person with a disability </a:t>
                      </a:r>
                      <a:endParaRPr lang="en-US" sz="1200" dirty="0"/>
                    </a:p>
                  </a:txBody>
                  <a:tcPr marL="121920" marR="121920"/>
                </a:tc>
                <a:tc>
                  <a:txBody>
                    <a:bodyPr/>
                    <a:lstStyle/>
                    <a:p>
                      <a:r>
                        <a:rPr lang="en-US" sz="1200" dirty="0" smtClean="0"/>
                        <a:t>Disabled</a:t>
                      </a:r>
                      <a:r>
                        <a:rPr lang="en-US" sz="1200" baseline="0" dirty="0" smtClean="0"/>
                        <a:t> person</a:t>
                      </a:r>
                      <a:endParaRPr lang="en-US" sz="1200" dirty="0"/>
                    </a:p>
                  </a:txBody>
                  <a:tcPr marL="121920" marR="121920"/>
                </a:tc>
              </a:tr>
              <a:tr h="464135">
                <a:tc>
                  <a:txBody>
                    <a:bodyPr/>
                    <a:lstStyle/>
                    <a:p>
                      <a:r>
                        <a:rPr lang="en-US" sz="1200" dirty="0" smtClean="0"/>
                        <a:t>People with disabilities</a:t>
                      </a:r>
                      <a:endParaRPr lang="en-US" sz="1200" dirty="0"/>
                    </a:p>
                  </a:txBody>
                  <a:tcPr marL="121920" marR="121920"/>
                </a:tc>
                <a:tc>
                  <a:txBody>
                    <a:bodyPr/>
                    <a:lstStyle/>
                    <a:p>
                      <a:r>
                        <a:rPr lang="en-US" sz="1200" dirty="0" smtClean="0"/>
                        <a:t>The disabled or the handicapped</a:t>
                      </a:r>
                      <a:endParaRPr lang="en-US" sz="1200" dirty="0"/>
                    </a:p>
                  </a:txBody>
                  <a:tcPr marL="121920" marR="121920"/>
                </a:tc>
              </a:tr>
              <a:tr h="366031">
                <a:tc>
                  <a:txBody>
                    <a:bodyPr/>
                    <a:lstStyle/>
                    <a:p>
                      <a:r>
                        <a:rPr lang="en-US" sz="1200" dirty="0" smtClean="0"/>
                        <a:t>Disability</a:t>
                      </a:r>
                      <a:endParaRPr lang="en-US" sz="1200" dirty="0"/>
                    </a:p>
                  </a:txBody>
                  <a:tcPr marL="121920" marR="121920"/>
                </a:tc>
                <a:tc>
                  <a:txBody>
                    <a:bodyPr/>
                    <a:lstStyle/>
                    <a:p>
                      <a:r>
                        <a:rPr lang="en-US" sz="1200" dirty="0" smtClean="0"/>
                        <a:t>Handicap</a:t>
                      </a:r>
                      <a:endParaRPr lang="en-US" sz="1200" dirty="0"/>
                    </a:p>
                  </a:txBody>
                  <a:tcPr marL="121920" marR="121920"/>
                </a:tc>
              </a:tr>
              <a:tr h="534317">
                <a:tc>
                  <a:txBody>
                    <a:bodyPr/>
                    <a:lstStyle/>
                    <a:p>
                      <a:r>
                        <a:rPr lang="en-US" sz="1200" dirty="0" smtClean="0"/>
                        <a:t>Person</a:t>
                      </a:r>
                      <a:r>
                        <a:rPr lang="en-US" sz="1200" baseline="0" dirty="0" smtClean="0"/>
                        <a:t> who has epilepsy, autism, a spinal cord injury, etc. </a:t>
                      </a:r>
                      <a:endParaRPr lang="en-US" sz="1200" dirty="0"/>
                    </a:p>
                  </a:txBody>
                  <a:tcPr marL="121920" marR="121920"/>
                </a:tc>
                <a:tc>
                  <a:txBody>
                    <a:bodyPr/>
                    <a:lstStyle/>
                    <a:p>
                      <a:r>
                        <a:rPr lang="en-US" sz="1200" dirty="0" smtClean="0"/>
                        <a:t>An epileptic, an autistic, a quadriplegic, etc. (never identify people only</a:t>
                      </a:r>
                      <a:r>
                        <a:rPr lang="en-US" sz="1200" baseline="0" dirty="0" smtClean="0"/>
                        <a:t> by their disability. A person is not a condition)</a:t>
                      </a:r>
                      <a:endParaRPr lang="en-US" sz="1200" dirty="0"/>
                    </a:p>
                  </a:txBody>
                  <a:tcPr marL="121920" marR="121920"/>
                </a:tc>
              </a:tr>
              <a:tr h="354773">
                <a:tc>
                  <a:txBody>
                    <a:bodyPr/>
                    <a:lstStyle/>
                    <a:p>
                      <a:r>
                        <a:rPr lang="en-US" sz="1200" dirty="0" smtClean="0"/>
                        <a:t>Seizure</a:t>
                      </a:r>
                      <a:endParaRPr lang="en-US" sz="1200" dirty="0"/>
                    </a:p>
                  </a:txBody>
                  <a:tcPr marL="121920" marR="121920"/>
                </a:tc>
                <a:tc>
                  <a:txBody>
                    <a:bodyPr/>
                    <a:lstStyle/>
                    <a:p>
                      <a:r>
                        <a:rPr lang="en-US" sz="1200" dirty="0" smtClean="0"/>
                        <a:t>Fit</a:t>
                      </a:r>
                      <a:endParaRPr lang="en-US" sz="1200" dirty="0"/>
                    </a:p>
                  </a:txBody>
                  <a:tcPr marL="121920" marR="121920"/>
                </a:tc>
              </a:tr>
              <a:tr h="464135">
                <a:tc>
                  <a:txBody>
                    <a:bodyPr/>
                    <a:lstStyle/>
                    <a:p>
                      <a:r>
                        <a:rPr lang="en-US" sz="1200" dirty="0" smtClean="0"/>
                        <a:t>Person who is deaf or hard of hearing</a:t>
                      </a:r>
                      <a:endParaRPr lang="en-US" sz="1200" dirty="0"/>
                    </a:p>
                  </a:txBody>
                  <a:tcPr marL="121920" marR="121920"/>
                </a:tc>
                <a:tc>
                  <a:txBody>
                    <a:bodyPr/>
                    <a:lstStyle/>
                    <a:p>
                      <a:r>
                        <a:rPr lang="en-US" sz="1200" dirty="0" smtClean="0"/>
                        <a:t>Hearing-impaired person </a:t>
                      </a:r>
                      <a:endParaRPr lang="en-US" sz="1200" dirty="0"/>
                    </a:p>
                  </a:txBody>
                  <a:tcPr marL="121920" marR="121920"/>
                </a:tc>
              </a:tr>
              <a:tr h="464135">
                <a:tc>
                  <a:txBody>
                    <a:bodyPr/>
                    <a:lstStyle/>
                    <a:p>
                      <a:r>
                        <a:rPr lang="en-US" sz="1200" dirty="0" smtClean="0"/>
                        <a:t>Perso</a:t>
                      </a:r>
                      <a:r>
                        <a:rPr lang="en-US" sz="1200" baseline="0" dirty="0" smtClean="0"/>
                        <a:t>n with Down syndrome</a:t>
                      </a:r>
                      <a:endParaRPr lang="en-US" sz="1200" dirty="0"/>
                    </a:p>
                  </a:txBody>
                  <a:tcPr marL="121920" marR="121920"/>
                </a:tc>
                <a:tc>
                  <a:txBody>
                    <a:bodyPr/>
                    <a:lstStyle/>
                    <a:p>
                      <a:r>
                        <a:rPr lang="en-US" sz="1200" dirty="0" smtClean="0"/>
                        <a:t>A Down’s person</a:t>
                      </a:r>
                      <a:endParaRPr lang="en-US" sz="1200" dirty="0"/>
                    </a:p>
                  </a:txBody>
                  <a:tcPr marL="121920" marR="121920"/>
                </a:tc>
              </a:tr>
              <a:tr h="480951">
                <a:tc>
                  <a:txBody>
                    <a:bodyPr/>
                    <a:lstStyle/>
                    <a:p>
                      <a:r>
                        <a:rPr lang="en-US" sz="1200" dirty="0" smtClean="0"/>
                        <a:t>Has a cognitive</a:t>
                      </a:r>
                      <a:r>
                        <a:rPr lang="en-US" sz="1200" baseline="0" dirty="0" smtClean="0"/>
                        <a:t> or developmental disability</a:t>
                      </a:r>
                      <a:endParaRPr lang="en-US" sz="1200" dirty="0"/>
                    </a:p>
                  </a:txBody>
                  <a:tcPr marL="121920" marR="121920"/>
                </a:tc>
                <a:tc>
                  <a:txBody>
                    <a:bodyPr/>
                    <a:lstStyle/>
                    <a:p>
                      <a:r>
                        <a:rPr lang="en-US" sz="1200" baseline="0" dirty="0" smtClean="0"/>
                        <a:t>Is retarded or slow </a:t>
                      </a:r>
                      <a:endParaRPr lang="en-US" sz="1200" dirty="0"/>
                    </a:p>
                  </a:txBody>
                  <a:tcPr marL="121920" marR="121920"/>
                </a:tc>
              </a:tr>
              <a:tr h="330499">
                <a:tc>
                  <a:txBody>
                    <a:bodyPr/>
                    <a:lstStyle/>
                    <a:p>
                      <a:r>
                        <a:rPr lang="en-US" sz="1200" dirty="0" smtClean="0"/>
                        <a:t>Has had a disability since birth, or was born with a disability </a:t>
                      </a:r>
                      <a:endParaRPr lang="en-US" sz="1200" dirty="0"/>
                    </a:p>
                  </a:txBody>
                  <a:tcPr marL="121920" marR="121920"/>
                </a:tc>
                <a:tc>
                  <a:txBody>
                    <a:bodyPr/>
                    <a:lstStyle/>
                    <a:p>
                      <a:r>
                        <a:rPr lang="en-US" sz="1200" dirty="0" smtClean="0"/>
                        <a:t>Has a birth defect</a:t>
                      </a:r>
                      <a:endParaRPr lang="en-US" sz="1200" dirty="0"/>
                    </a:p>
                  </a:txBody>
                  <a:tcPr marL="121920" marR="121920"/>
                </a:tc>
              </a:tr>
              <a:tr h="1241577">
                <a:tc>
                  <a:txBody>
                    <a:bodyPr/>
                    <a:lstStyle/>
                    <a:p>
                      <a:r>
                        <a:rPr lang="en-US" sz="1200" dirty="0" smtClean="0"/>
                        <a:t>Wheelchair</a:t>
                      </a:r>
                      <a:r>
                        <a:rPr lang="en-US" sz="1200" baseline="0" dirty="0" smtClean="0"/>
                        <a:t> user/person who uses a wheelchair, or person who uses or walks with crutches</a:t>
                      </a:r>
                      <a:endParaRPr lang="en-US" sz="1200" dirty="0"/>
                    </a:p>
                  </a:txBody>
                  <a:tcPr marL="121920" marR="121920"/>
                </a:tc>
                <a:tc>
                  <a:txBody>
                    <a:bodyPr/>
                    <a:lstStyle/>
                    <a:p>
                      <a:r>
                        <a:rPr lang="en-US" sz="1200" dirty="0" smtClean="0"/>
                        <a:t>Confined/</a:t>
                      </a:r>
                      <a:r>
                        <a:rPr lang="en-US" sz="1200" baseline="0" dirty="0" smtClean="0"/>
                        <a:t> restricted to a wheelchair; wheelchair-bound (Calling people who are not disabled “healthy” suggests that people with disabilities are unhealthy. In fact, many people who have disabilities are in excellent health. Similarly, labeling nondisabled people as “normal” incorrectly implies that people who have disabilities are “abnormal”)  </a:t>
                      </a:r>
                      <a:endParaRPr lang="en-US" sz="1200" dirty="0"/>
                    </a:p>
                  </a:txBody>
                  <a:tcPr marL="121920" marR="121920"/>
                </a:tc>
              </a:tr>
              <a:tr h="464135">
                <a:tc>
                  <a:txBody>
                    <a:bodyPr/>
                    <a:lstStyle/>
                    <a:p>
                      <a:r>
                        <a:rPr lang="en-US" sz="1200" dirty="0" smtClean="0"/>
                        <a:t>People</a:t>
                      </a:r>
                      <a:r>
                        <a:rPr lang="en-US" sz="1200" baseline="0" dirty="0" smtClean="0"/>
                        <a:t> without disabilities/nondisabled</a:t>
                      </a:r>
                      <a:endParaRPr lang="en-US" sz="1200" dirty="0"/>
                    </a:p>
                  </a:txBody>
                  <a:tcPr marL="121920" marR="121920"/>
                </a:tc>
                <a:tc>
                  <a:txBody>
                    <a:bodyPr/>
                    <a:lstStyle/>
                    <a:p>
                      <a:r>
                        <a:rPr lang="en-US" sz="1200" dirty="0" smtClean="0"/>
                        <a:t>Healthy,</a:t>
                      </a:r>
                      <a:r>
                        <a:rPr lang="en-US" sz="1200" baseline="0" dirty="0" smtClean="0"/>
                        <a:t> normal, able-bodied</a:t>
                      </a:r>
                      <a:endParaRPr lang="en-US" sz="1200" dirty="0"/>
                    </a:p>
                  </a:txBody>
                  <a:tcPr marL="121920" marR="121920"/>
                </a:tc>
              </a:tr>
              <a:tr h="464135">
                <a:tc>
                  <a:txBody>
                    <a:bodyPr/>
                    <a:lstStyle/>
                    <a:p>
                      <a:r>
                        <a:rPr lang="en-US" sz="1200" dirty="0" smtClean="0"/>
                        <a:t>Accessible</a:t>
                      </a:r>
                      <a:r>
                        <a:rPr lang="en-US" sz="1200" baseline="0" dirty="0" smtClean="0"/>
                        <a:t> parking/ accessible restrooms</a:t>
                      </a:r>
                      <a:endParaRPr lang="en-US" sz="1200" dirty="0"/>
                    </a:p>
                  </a:txBody>
                  <a:tcPr marL="121920" marR="121920"/>
                </a:tc>
                <a:tc>
                  <a:txBody>
                    <a:bodyPr/>
                    <a:lstStyle/>
                    <a:p>
                      <a:r>
                        <a:rPr lang="en-US" sz="1200" dirty="0" smtClean="0"/>
                        <a:t>Handicapped parking/handicapped restrooms</a:t>
                      </a:r>
                      <a:endParaRPr lang="en-US" sz="1200" dirty="0"/>
                    </a:p>
                  </a:txBody>
                  <a:tcPr marL="121920" marR="121920"/>
                </a:tc>
              </a:tr>
            </a:tbl>
          </a:graphicData>
        </a:graphic>
      </p:graphicFrame>
    </p:spTree>
    <p:extLst>
      <p:ext uri="{BB962C8B-B14F-4D97-AF65-F5344CB8AC3E}">
        <p14:creationId xmlns:p14="http://schemas.microsoft.com/office/powerpoint/2010/main" val="72869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People First</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Disability Etiquette</a:t>
            </a:r>
          </a:p>
          <a:p>
            <a:pPr marL="800100" lvl="1" indent="-342900">
              <a:buFont typeface="Arial"/>
              <a:buChar char="•"/>
            </a:pPr>
            <a:r>
              <a:rPr lang="en-US" dirty="0">
                <a:solidFill>
                  <a:srgbClr val="000000"/>
                </a:solidFill>
              </a:rPr>
              <a:t>Here are some tips for disability etiquette:</a:t>
            </a:r>
          </a:p>
          <a:p>
            <a:pPr marL="1200150" lvl="2" indent="-285750">
              <a:buFont typeface="Arial"/>
              <a:buChar char="•"/>
            </a:pPr>
            <a:r>
              <a:rPr lang="en-US" dirty="0">
                <a:solidFill>
                  <a:srgbClr val="000000"/>
                </a:solidFill>
              </a:rPr>
              <a:t>Smile and say hello</a:t>
            </a:r>
          </a:p>
          <a:p>
            <a:pPr marL="1200150" lvl="2" indent="-285750">
              <a:buFont typeface="Arial"/>
              <a:buChar char="•"/>
            </a:pPr>
            <a:r>
              <a:rPr lang="en-US" dirty="0">
                <a:solidFill>
                  <a:srgbClr val="000000"/>
                </a:solidFill>
              </a:rPr>
              <a:t>When you talk with someone who has a wheelchair, sit down so you will be at eye level with the wheelchair user</a:t>
            </a:r>
          </a:p>
          <a:p>
            <a:pPr marL="1200150" lvl="2" indent="-285750">
              <a:buFont typeface="Arial"/>
              <a:buChar char="•"/>
            </a:pPr>
            <a:r>
              <a:rPr lang="en-US" dirty="0">
                <a:solidFill>
                  <a:srgbClr val="000000"/>
                </a:solidFill>
              </a:rPr>
              <a:t>Do not lean on a person’s wheelchair</a:t>
            </a:r>
          </a:p>
          <a:p>
            <a:pPr marL="1200150" lvl="2" indent="-285750">
              <a:buFont typeface="Arial"/>
              <a:buChar char="•"/>
            </a:pPr>
            <a:r>
              <a:rPr lang="en-US" dirty="0">
                <a:solidFill>
                  <a:srgbClr val="000000"/>
                </a:solidFill>
              </a:rPr>
              <a:t>Do not touch or move a person’s wheelchair, crutches. Cane, or other gear without permission</a:t>
            </a:r>
          </a:p>
          <a:p>
            <a:pPr marL="1200150" lvl="2" indent="-285750">
              <a:buFont typeface="Arial"/>
              <a:buChar char="•"/>
            </a:pPr>
            <a:r>
              <a:rPr lang="en-US" dirty="0">
                <a:solidFill>
                  <a:srgbClr val="000000"/>
                </a:solidFill>
              </a:rPr>
              <a:t>Look at and speak with the person not the interpreter</a:t>
            </a:r>
          </a:p>
          <a:p>
            <a:pPr marL="1200150" lvl="2" indent="-285750">
              <a:buFont typeface="Arial"/>
              <a:buChar char="•"/>
            </a:pPr>
            <a:r>
              <a:rPr lang="en-US" dirty="0">
                <a:solidFill>
                  <a:srgbClr val="000000"/>
                </a:solidFill>
              </a:rPr>
              <a:t>Be patient</a:t>
            </a:r>
          </a:p>
          <a:p>
            <a:pPr marL="342900" indent="-342900" algn="l">
              <a:buFont typeface="Arial"/>
              <a:buChar char="•"/>
            </a:pPr>
            <a:endParaRPr lang="en-US" dirty="0">
              <a:solidFill>
                <a:srgbClr val="000000"/>
              </a:solidFill>
            </a:endParaRPr>
          </a:p>
        </p:txBody>
      </p:sp>
    </p:spTree>
    <p:extLst>
      <p:ext uri="{BB962C8B-B14F-4D97-AF65-F5344CB8AC3E}">
        <p14:creationId xmlns:p14="http://schemas.microsoft.com/office/powerpoint/2010/main" val="1484177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People First</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Disability Etiquette</a:t>
            </a:r>
          </a:p>
          <a:p>
            <a:pPr marL="800100" lvl="1" indent="-342900">
              <a:buFont typeface="Arial"/>
              <a:buChar char="•"/>
            </a:pPr>
            <a:r>
              <a:rPr lang="en-US" dirty="0">
                <a:solidFill>
                  <a:srgbClr val="000000"/>
                </a:solidFill>
              </a:rPr>
              <a:t>Here are some tips for disability etiquette:</a:t>
            </a:r>
          </a:p>
          <a:p>
            <a:pPr marL="1200150" lvl="2" indent="-285750">
              <a:buFont typeface="Arial"/>
              <a:buChar char="•"/>
            </a:pPr>
            <a:r>
              <a:rPr lang="en-US" dirty="0">
                <a:solidFill>
                  <a:srgbClr val="000000"/>
                </a:solidFill>
              </a:rPr>
              <a:t>Never pretend to understand if you do not</a:t>
            </a:r>
          </a:p>
          <a:p>
            <a:pPr marL="1200150" lvl="2" indent="-285750">
              <a:buFont typeface="Arial"/>
              <a:buChar char="•"/>
            </a:pPr>
            <a:r>
              <a:rPr lang="en-US" dirty="0">
                <a:solidFill>
                  <a:srgbClr val="000000"/>
                </a:solidFill>
              </a:rPr>
              <a:t>Speak in a normal voice</a:t>
            </a:r>
          </a:p>
          <a:p>
            <a:pPr marL="1200150" lvl="2" indent="-285750">
              <a:buFont typeface="Arial"/>
              <a:buChar char="•"/>
            </a:pPr>
            <a:r>
              <a:rPr lang="en-US" dirty="0">
                <a:solidFill>
                  <a:srgbClr val="000000"/>
                </a:solidFill>
              </a:rPr>
              <a:t>Never pet or play with service animals such as guide dogs</a:t>
            </a:r>
          </a:p>
          <a:p>
            <a:pPr marL="1200150" lvl="2" indent="-285750">
              <a:buFont typeface="Arial"/>
              <a:buChar char="•"/>
            </a:pPr>
            <a:r>
              <a:rPr lang="en-US" dirty="0">
                <a:solidFill>
                  <a:srgbClr val="000000"/>
                </a:solidFill>
              </a:rPr>
              <a:t>Ask before giving help</a:t>
            </a:r>
          </a:p>
          <a:p>
            <a:pPr marL="1200150" lvl="2" indent="-285750">
              <a:buFont typeface="Arial"/>
              <a:buChar char="•"/>
            </a:pPr>
            <a:r>
              <a:rPr lang="en-US" dirty="0">
                <a:solidFill>
                  <a:srgbClr val="000000"/>
                </a:solidFill>
              </a:rPr>
              <a:t>Offer your arm to a person who has a visual impairment </a:t>
            </a:r>
          </a:p>
          <a:p>
            <a:pPr marL="342900" indent="-342900" algn="l">
              <a:buFont typeface="Arial"/>
              <a:buChar char="•"/>
            </a:pPr>
            <a:endParaRPr lang="en-US" dirty="0">
              <a:solidFill>
                <a:srgbClr val="000000"/>
              </a:solidFill>
            </a:endParaRPr>
          </a:p>
        </p:txBody>
      </p:sp>
      <p:pic>
        <p:nvPicPr>
          <p:cNvPr id="4" name="Picture 3"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933" y="3660050"/>
            <a:ext cx="4267201" cy="2330116"/>
          </a:xfrm>
          <a:prstGeom prst="rect">
            <a:avLst/>
          </a:prstGeom>
        </p:spPr>
      </p:pic>
    </p:spTree>
    <p:extLst>
      <p:ext uri="{BB962C8B-B14F-4D97-AF65-F5344CB8AC3E}">
        <p14:creationId xmlns:p14="http://schemas.microsoft.com/office/powerpoint/2010/main" val="4294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lstStyle/>
          <a:p>
            <a:r>
              <a:rPr lang="en-US" dirty="0" smtClean="0">
                <a:solidFill>
                  <a:srgbClr val="000000"/>
                </a:solidFill>
              </a:rPr>
              <a:t>People First</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marL="342900" indent="-342900" algn="l">
              <a:buFont typeface="Arial"/>
              <a:buChar char="•"/>
            </a:pPr>
            <a:r>
              <a:rPr lang="en-US" dirty="0">
                <a:solidFill>
                  <a:srgbClr val="000000"/>
                </a:solidFill>
              </a:rPr>
              <a:t>Disability Etiquette</a:t>
            </a:r>
          </a:p>
          <a:p>
            <a:pPr marL="800100" lvl="1" indent="-342900">
              <a:buFont typeface="Arial"/>
              <a:buChar char="•"/>
            </a:pPr>
            <a:r>
              <a:rPr lang="en-US" dirty="0">
                <a:solidFill>
                  <a:srgbClr val="000000"/>
                </a:solidFill>
              </a:rPr>
              <a:t>Here are some tips for disability etiquette:</a:t>
            </a:r>
          </a:p>
          <a:p>
            <a:pPr marL="1200150" lvl="2" indent="-285750">
              <a:buFont typeface="Arial"/>
              <a:buChar char="•"/>
            </a:pPr>
            <a:r>
              <a:rPr lang="en-US" dirty="0">
                <a:solidFill>
                  <a:srgbClr val="000000"/>
                </a:solidFill>
              </a:rPr>
              <a:t>Get their attention, make eye contact, speak clearly</a:t>
            </a:r>
          </a:p>
          <a:p>
            <a:pPr marL="1200150" lvl="2" indent="-285750">
              <a:buFont typeface="Arial"/>
              <a:buChar char="•"/>
            </a:pPr>
            <a:r>
              <a:rPr lang="en-US" dirty="0">
                <a:solidFill>
                  <a:srgbClr val="000000"/>
                </a:solidFill>
              </a:rPr>
              <a:t>When talking with someone who is blind, identify yourself and anyone with you by name</a:t>
            </a:r>
          </a:p>
          <a:p>
            <a:pPr marL="1200150" lvl="2" indent="-285750">
              <a:buFont typeface="Arial"/>
              <a:buChar char="•"/>
            </a:pPr>
            <a:r>
              <a:rPr lang="en-US" dirty="0">
                <a:solidFill>
                  <a:srgbClr val="000000"/>
                </a:solidFill>
              </a:rPr>
              <a:t>Relax and be yourself</a:t>
            </a:r>
          </a:p>
          <a:p>
            <a:pPr marL="1200150" lvl="2" indent="-285750">
              <a:buFont typeface="Arial"/>
              <a:buChar char="•"/>
            </a:pPr>
            <a:r>
              <a:rPr lang="en-US" dirty="0">
                <a:solidFill>
                  <a:srgbClr val="000000"/>
                </a:solidFill>
              </a:rPr>
              <a:t>If you want to know about someone’s disability, it is ok to ask, politely.</a:t>
            </a:r>
          </a:p>
          <a:p>
            <a:pPr marL="1200150" lvl="2" indent="-285750">
              <a:buFont typeface="Arial"/>
              <a:buChar char="•"/>
            </a:pPr>
            <a:r>
              <a:rPr lang="en-US" dirty="0">
                <a:solidFill>
                  <a:srgbClr val="000000"/>
                </a:solidFill>
              </a:rPr>
              <a:t>Treat people with friendship and respect</a:t>
            </a:r>
          </a:p>
          <a:p>
            <a:pPr marL="342900" indent="-342900" algn="l">
              <a:buFont typeface="Arial"/>
              <a:buChar char="•"/>
            </a:pPr>
            <a:endParaRPr lang="en-US" dirty="0">
              <a:solidFill>
                <a:srgbClr val="000000"/>
              </a:solidFill>
            </a:endParaRPr>
          </a:p>
        </p:txBody>
      </p:sp>
    </p:spTree>
    <p:extLst>
      <p:ext uri="{BB962C8B-B14F-4D97-AF65-F5344CB8AC3E}">
        <p14:creationId xmlns:p14="http://schemas.microsoft.com/office/powerpoint/2010/main" val="421287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69900"/>
            <a:ext cx="10515600" cy="1180041"/>
          </a:xfrm>
        </p:spPr>
        <p:txBody>
          <a:bodyPr>
            <a:normAutofit fontScale="90000"/>
          </a:bodyPr>
          <a:lstStyle/>
          <a:p>
            <a:r>
              <a:rPr lang="en-US" dirty="0" smtClean="0">
                <a:solidFill>
                  <a:srgbClr val="000000"/>
                </a:solidFill>
              </a:rPr>
              <a:t>Who Are People With Disabilities?</a:t>
            </a:r>
            <a:endParaRPr lang="en-US" dirty="0">
              <a:solidFill>
                <a:srgbClr val="000000"/>
              </a:solidFill>
            </a:endParaRPr>
          </a:p>
        </p:txBody>
      </p:sp>
      <p:sp>
        <p:nvSpPr>
          <p:cNvPr id="3" name="Text Placeholder 2"/>
          <p:cNvSpPr>
            <a:spLocks noGrp="1"/>
          </p:cNvSpPr>
          <p:nvPr>
            <p:ph type="body" idx="1"/>
          </p:nvPr>
        </p:nvSpPr>
        <p:spPr>
          <a:xfrm>
            <a:off x="831850" y="3522133"/>
            <a:ext cx="10515600" cy="2963334"/>
          </a:xfrm>
        </p:spPr>
        <p:txBody>
          <a:bodyPr>
            <a:normAutofit/>
          </a:bodyPr>
          <a:lstStyle/>
          <a:p>
            <a:pPr algn="l"/>
            <a:endParaRPr lang="en-US" dirty="0">
              <a:solidFill>
                <a:srgbClr val="000000"/>
              </a:solidFill>
            </a:endParaRPr>
          </a:p>
        </p:txBody>
      </p:sp>
      <p:pic>
        <p:nvPicPr>
          <p:cNvPr id="4" name="Content Placeholder 4" descr="W_kNXYZ0_400x400.jpeg"/>
          <p:cNvPicPr>
            <a:picLocks noChangeAspect="1"/>
          </p:cNvPicPr>
          <p:nvPr/>
        </p:nvPicPr>
        <p:blipFill>
          <a:blip r:embed="rId3">
            <a:extLst>
              <a:ext uri="{28A0092B-C50C-407E-A947-70E740481C1C}">
                <a14:useLocalDpi xmlns:a14="http://schemas.microsoft.com/office/drawing/2010/main" val="0"/>
              </a:ext>
            </a:extLst>
          </a:blip>
          <a:srcRect l="-40915" r="-40915"/>
          <a:stretch>
            <a:fillRect/>
          </a:stretch>
        </p:blipFill>
        <p:spPr>
          <a:xfrm>
            <a:off x="0" y="3522132"/>
            <a:ext cx="3913610" cy="2489201"/>
          </a:xfrm>
          <a:prstGeom prst="rect">
            <a:avLst/>
          </a:prstGeom>
        </p:spPr>
      </p:pic>
      <p:sp>
        <p:nvSpPr>
          <p:cNvPr id="5" name="TextBox 4"/>
          <p:cNvSpPr txBox="1"/>
          <p:nvPr/>
        </p:nvSpPr>
        <p:spPr>
          <a:xfrm>
            <a:off x="1033756" y="6054693"/>
            <a:ext cx="1662685" cy="400110"/>
          </a:xfrm>
          <a:prstGeom prst="rect">
            <a:avLst/>
          </a:prstGeom>
          <a:noFill/>
        </p:spPr>
        <p:txBody>
          <a:bodyPr wrap="none" rtlCol="0">
            <a:spAutoFit/>
          </a:bodyPr>
          <a:lstStyle/>
          <a:p>
            <a:r>
              <a:rPr lang="en-US" sz="2000" b="1" dirty="0" smtClean="0">
                <a:solidFill>
                  <a:srgbClr val="000000"/>
                </a:solidFill>
              </a:rPr>
              <a:t>Danny Glover</a:t>
            </a:r>
            <a:endParaRPr lang="en-US" sz="2000" b="1" dirty="0">
              <a:solidFill>
                <a:srgbClr val="000000"/>
              </a:solidFill>
            </a:endParaRPr>
          </a:p>
        </p:txBody>
      </p:sp>
      <p:pic>
        <p:nvPicPr>
          <p:cNvPr id="6" name="Picture 5" descr="Rooseveltinwheelchai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16" y="3522133"/>
            <a:ext cx="2189540" cy="2489200"/>
          </a:xfrm>
          <a:prstGeom prst="rect">
            <a:avLst/>
          </a:prstGeom>
        </p:spPr>
      </p:pic>
      <p:sp>
        <p:nvSpPr>
          <p:cNvPr id="7" name="TextBox 6"/>
          <p:cNvSpPr txBox="1"/>
          <p:nvPr/>
        </p:nvSpPr>
        <p:spPr>
          <a:xfrm>
            <a:off x="4811059" y="6088559"/>
            <a:ext cx="2435633" cy="400110"/>
          </a:xfrm>
          <a:prstGeom prst="rect">
            <a:avLst/>
          </a:prstGeom>
          <a:noFill/>
        </p:spPr>
        <p:txBody>
          <a:bodyPr wrap="none" rtlCol="0">
            <a:spAutoFit/>
          </a:bodyPr>
          <a:lstStyle/>
          <a:p>
            <a:r>
              <a:rPr lang="en-US" sz="2000" b="1" dirty="0" smtClean="0">
                <a:solidFill>
                  <a:srgbClr val="000000"/>
                </a:solidFill>
              </a:rPr>
              <a:t>Franklin D. Roosevelt</a:t>
            </a:r>
            <a:endParaRPr lang="en-US" sz="2000" b="1" dirty="0">
              <a:solidFill>
                <a:srgbClr val="000000"/>
              </a:solidFill>
            </a:endParaRPr>
          </a:p>
        </p:txBody>
      </p:sp>
      <p:pic>
        <p:nvPicPr>
          <p:cNvPr id="8" name="Picture 7" descr="WestJamesE_4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3867" y="3522133"/>
            <a:ext cx="2269066" cy="2528613"/>
          </a:xfrm>
          <a:prstGeom prst="rect">
            <a:avLst/>
          </a:prstGeom>
        </p:spPr>
      </p:pic>
      <p:sp>
        <p:nvSpPr>
          <p:cNvPr id="9" name="TextBox 8"/>
          <p:cNvSpPr txBox="1"/>
          <p:nvPr/>
        </p:nvSpPr>
        <p:spPr>
          <a:xfrm>
            <a:off x="9211733" y="6085357"/>
            <a:ext cx="1690487" cy="400110"/>
          </a:xfrm>
          <a:prstGeom prst="rect">
            <a:avLst/>
          </a:prstGeom>
          <a:noFill/>
        </p:spPr>
        <p:txBody>
          <a:bodyPr wrap="none" rtlCol="0">
            <a:spAutoFit/>
          </a:bodyPr>
          <a:lstStyle/>
          <a:p>
            <a:r>
              <a:rPr lang="en-US" sz="2000" b="1" dirty="0" smtClean="0">
                <a:solidFill>
                  <a:srgbClr val="000000"/>
                </a:solidFill>
              </a:rPr>
              <a:t>James E. West </a:t>
            </a:r>
            <a:endParaRPr lang="en-US" sz="2000" b="1" dirty="0">
              <a:solidFill>
                <a:srgbClr val="000000"/>
              </a:solidFill>
            </a:endParaRPr>
          </a:p>
        </p:txBody>
      </p:sp>
    </p:spTree>
    <p:extLst>
      <p:ext uri="{BB962C8B-B14F-4D97-AF65-F5344CB8AC3E}">
        <p14:creationId xmlns:p14="http://schemas.microsoft.com/office/powerpoint/2010/main" val="1952464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MBU Template">
  <a:themeElements>
    <a:clrScheme name="TCOM BSA 1">
      <a:dk1>
        <a:srgbClr val="00853E"/>
      </a:dk1>
      <a:lt1>
        <a:srgbClr val="FFFFFF"/>
      </a:lt1>
      <a:dk2>
        <a:srgbClr val="747774"/>
      </a:dk2>
      <a:lt2>
        <a:srgbClr val="000000"/>
      </a:lt2>
      <a:accent1>
        <a:srgbClr val="3FDC9E"/>
      </a:accent1>
      <a:accent2>
        <a:srgbClr val="F8603F"/>
      </a:accent2>
      <a:accent3>
        <a:srgbClr val="FEB033"/>
      </a:accent3>
      <a:accent4>
        <a:srgbClr val="565856"/>
      </a:accent4>
      <a:accent5>
        <a:srgbClr val="E68A21"/>
      </a:accent5>
      <a:accent6>
        <a:srgbClr val="1CA971"/>
      </a:accent6>
      <a:hlink>
        <a:srgbClr val="EB383A"/>
      </a:hlink>
      <a:folHlink>
        <a:srgbClr val="C63131"/>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vid's Template" id="{9E867C78-D411-A14F-BEE8-3DF92ACF8D00}" vid="{4B4462C3-9D29-B64B-8547-8778EC1CB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Medical MBU Template.potx</Template>
  <TotalTime>323</TotalTime>
  <Words>4083</Words>
  <Application>Microsoft Macintosh PowerPoint</Application>
  <PresentationFormat>Widescreen</PresentationFormat>
  <Paragraphs>280</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Demi Cond</vt:lpstr>
      <vt:lpstr>Franklin Gothic Heavy</vt:lpstr>
      <vt:lpstr>Tw Cen MT</vt:lpstr>
      <vt:lpstr>Medical MBU Template</vt:lpstr>
      <vt:lpstr>Disabilities Awareness</vt:lpstr>
      <vt:lpstr>Disability Awareness</vt:lpstr>
      <vt:lpstr>Topics</vt:lpstr>
      <vt:lpstr>People First</vt:lpstr>
      <vt:lpstr>PowerPoint Presentation</vt:lpstr>
      <vt:lpstr>People First</vt:lpstr>
      <vt:lpstr>People First</vt:lpstr>
      <vt:lpstr>People First</vt:lpstr>
      <vt:lpstr>Who Are People With Disabilities?</vt:lpstr>
      <vt:lpstr>Disability Awareness</vt:lpstr>
      <vt:lpstr>Agencies</vt:lpstr>
      <vt:lpstr>Disability Awareness</vt:lpstr>
      <vt:lpstr>Activites and Adaptations</vt:lpstr>
      <vt:lpstr>Activities and Adaptations</vt:lpstr>
      <vt:lpstr>Activities and Adaptations</vt:lpstr>
      <vt:lpstr>Activities and Adaptations</vt:lpstr>
      <vt:lpstr>Activities and Adaptations</vt:lpstr>
      <vt:lpstr>Activities and Adaptations</vt:lpstr>
      <vt:lpstr>Disability Awareness</vt:lpstr>
      <vt:lpstr>Accessibility</vt:lpstr>
      <vt:lpstr>Accessibility </vt:lpstr>
      <vt:lpstr>Disability Awareness</vt:lpstr>
      <vt:lpstr>Advocacy, Attitudes, and Awareness</vt:lpstr>
      <vt:lpstr>Special Olympics</vt:lpstr>
      <vt:lpstr>Advocacy, Attitudes, and Awarenss</vt:lpstr>
      <vt:lpstr>Advocacy, Attitudes, and Awareness</vt:lpstr>
      <vt:lpstr>Disability Awareness</vt:lpstr>
      <vt:lpstr>Career Opportunities </vt:lpstr>
      <vt:lpstr>Career Opportunities </vt:lpstr>
      <vt:lpstr>Career Opportunities </vt:lpstr>
      <vt:lpstr>Career Opportunities </vt:lpstr>
      <vt:lpstr>Career Opportunities </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ADAM FARRIS</dc:creator>
  <cp:lastModifiedBy>Todd Hendrickson</cp:lastModifiedBy>
  <cp:revision>23</cp:revision>
  <dcterms:created xsi:type="dcterms:W3CDTF">2015-10-21T15:00:46Z</dcterms:created>
  <dcterms:modified xsi:type="dcterms:W3CDTF">2016-04-17T23:19:09Z</dcterms:modified>
</cp:coreProperties>
</file>